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61" r:id="rId3"/>
    <p:sldId id="291" r:id="rId4"/>
    <p:sldId id="292" r:id="rId5"/>
    <p:sldId id="293" r:id="rId6"/>
    <p:sldId id="294" r:id="rId7"/>
    <p:sldId id="314" r:id="rId8"/>
    <p:sldId id="299" r:id="rId9"/>
    <p:sldId id="265" r:id="rId10"/>
    <p:sldId id="295" r:id="rId11"/>
    <p:sldId id="324" r:id="rId12"/>
    <p:sldId id="303" r:id="rId13"/>
    <p:sldId id="737" r:id="rId14"/>
    <p:sldId id="318" r:id="rId15"/>
    <p:sldId id="323" r:id="rId16"/>
    <p:sldId id="319" r:id="rId17"/>
    <p:sldId id="327" r:id="rId18"/>
    <p:sldId id="742" r:id="rId19"/>
    <p:sldId id="325" r:id="rId20"/>
    <p:sldId id="326" r:id="rId21"/>
    <p:sldId id="330" r:id="rId22"/>
    <p:sldId id="340" r:id="rId23"/>
    <p:sldId id="302" r:id="rId24"/>
    <p:sldId id="336" r:id="rId25"/>
    <p:sldId id="304" r:id="rId26"/>
    <p:sldId id="305" r:id="rId27"/>
    <p:sldId id="741" r:id="rId28"/>
    <p:sldId id="313" r:id="rId29"/>
    <p:sldId id="309" r:id="rId30"/>
    <p:sldId id="310" r:id="rId31"/>
    <p:sldId id="342" r:id="rId32"/>
    <p:sldId id="343" r:id="rId33"/>
    <p:sldId id="734" r:id="rId34"/>
    <p:sldId id="619" r:id="rId35"/>
    <p:sldId id="735" r:id="rId36"/>
    <p:sldId id="724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10" autoAdjust="0"/>
  </p:normalViewPr>
  <p:slideViewPr>
    <p:cSldViewPr>
      <p:cViewPr varScale="1">
        <p:scale>
          <a:sx n="54" d="100"/>
          <a:sy n="54" d="100"/>
        </p:scale>
        <p:origin x="112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7A04C-3744-47A5-9593-E55EB810B44F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2FA637-8C02-4F59-923A-28DF3DF298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70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FA637-8C02-4F59-923A-28DF3DF298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39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FA637-8C02-4F59-923A-28DF3DF298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7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A3814-EA08-410A-9138-3F3EC33FE4A2}" type="slidenum">
              <a:rPr lang="en-US"/>
              <a:pPr/>
              <a:t>11</a:t>
            </a:fld>
            <a:endParaRPr lang="en-US"/>
          </a:p>
        </p:txBody>
      </p:sp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54276" name="Slide Number Placeholder 3"/>
          <p:cNvSpPr txBox="1">
            <a:spLocks noGrp="1"/>
          </p:cNvSpPr>
          <p:nvPr/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1" tIns="45710" rIns="91421" bIns="45710" anchor="b"/>
          <a:lstStyle/>
          <a:p>
            <a:pPr algn="r"/>
            <a:fld id="{BCB47516-3E8A-404D-8120-AD1DCAB5B84D}" type="slidenum">
              <a:rPr lang="en-US" sz="1200">
                <a:latin typeface="Calibri" pitchFamily="34" charset="0"/>
              </a:rPr>
              <a:pPr algn="r"/>
              <a:t>11</a:t>
            </a:fld>
            <a:endParaRPr lang="en-US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huge number of potential</a:t>
            </a:r>
            <a:r>
              <a:rPr lang="en-US" baseline="0" dirty="0"/>
              <a:t> uncertainties. Climate is one of 13.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FA637-8C02-4F59-923A-28DF3DF298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6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Stacy</a:t>
            </a: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50017E-0C18-4BE8-9608-26F5CC65B4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FA637-8C02-4F59-923A-28DF3DF2984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Level of concern:</a:t>
            </a:r>
            <a:r>
              <a:rPr lang="en-US" sz="1800" b="0" i="0" u="none" strike="noStrike" baseline="0" dirty="0">
                <a:solidFill>
                  <a:srgbClr val="004F8D"/>
                </a:solidFill>
                <a:latin typeface="NeutraText-Book"/>
              </a:rPr>
              <a:t>• Does credible evidence suggest a threshold will be crossed leading to unacceptable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F8D"/>
                </a:solidFill>
                <a:latin typeface="NeutraText-Book"/>
              </a:rPr>
              <a:t>performance?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F8D"/>
                </a:solidFill>
                <a:latin typeface="NeutraText-Book"/>
              </a:rPr>
              <a:t>• Is the confidence level of the analysis sufficient to make a risk-informed decision?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4F8D"/>
                </a:solidFill>
                <a:latin typeface="NeutraText-Book"/>
              </a:rPr>
              <a:t>In </a:t>
            </a:r>
            <a:r>
              <a:rPr lang="en-US" sz="1800" b="0" i="0" u="none" strike="noStrike" baseline="0" dirty="0" err="1">
                <a:solidFill>
                  <a:srgbClr val="004F8D"/>
                </a:solidFill>
                <a:latin typeface="NeutraText-Book"/>
              </a:rPr>
              <a:t>Limari</a:t>
            </a:r>
            <a:r>
              <a:rPr lang="en-US" sz="1800" b="0" i="0" u="none" strike="noStrike" baseline="0" dirty="0">
                <a:solidFill>
                  <a:srgbClr val="004F8D"/>
                </a:solidFill>
                <a:latin typeface="NeutraText-Book"/>
              </a:rPr>
              <a:t>, concern was estimated with questionnaires. In San Francisco, with an expert panel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2FA637-8C02-4F59-923A-28DF3DF2984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34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9A3814-EA08-410A-9138-3F3EC33FE4A2}" type="slidenum">
              <a:rPr lang="en-US"/>
              <a:pPr/>
              <a:t>33</a:t>
            </a:fld>
            <a:endParaRPr lang="en-US"/>
          </a:p>
        </p:txBody>
      </p:sp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54276" name="Slide Number Placeholder 3"/>
          <p:cNvSpPr txBox="1">
            <a:spLocks noGrp="1"/>
          </p:cNvSpPr>
          <p:nvPr/>
        </p:nvSpPr>
        <p:spPr bwMode="auto">
          <a:xfrm>
            <a:off x="3884614" y="8685214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1" tIns="45710" rIns="91421" bIns="45710" anchor="b"/>
          <a:lstStyle/>
          <a:p>
            <a:pPr algn="r"/>
            <a:fld id="{BCB47516-3E8A-404D-8120-AD1DCAB5B84D}" type="slidenum">
              <a:rPr lang="en-US" sz="1200">
                <a:latin typeface="Calibri" pitchFamily="34" charset="0"/>
              </a:rPr>
              <a:pPr algn="r"/>
              <a:t>33</a:t>
            </a:fld>
            <a:endParaRPr lang="en-US" sz="1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690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A86D8-1D95-4DFF-A26B-8F86AC3AC58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33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74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9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9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BE6A0-C97C-E841-8554-21D5DC5C6350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34C79-5420-7C42-A21F-F206195F907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AC509B-E98B-EF46-8DA1-79B7A3FC67AF}"/>
              </a:ext>
            </a:extLst>
          </p:cNvPr>
          <p:cNvSpPr/>
          <p:nvPr userDrawn="1"/>
        </p:nvSpPr>
        <p:spPr>
          <a:xfrm>
            <a:off x="0" y="1"/>
            <a:ext cx="12192000" cy="766119"/>
          </a:xfrm>
          <a:prstGeom prst="rect">
            <a:avLst/>
          </a:prstGeom>
          <a:solidFill>
            <a:srgbClr val="0177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FE2ED47F-EA0A-ED46-8054-47B67D1A7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7769"/>
          <a:stretch/>
        </p:blipFill>
        <p:spPr>
          <a:xfrm>
            <a:off x="11024882" y="56438"/>
            <a:ext cx="893756" cy="6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4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9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11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50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4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36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84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2E47F-8F32-4FC0-86DB-CE1886AE4787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ADFA1-BEB7-43B3-BED7-0763CDF30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0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258709"/>
            <a:ext cx="4953000" cy="2255891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 b="1" dirty="0"/>
              <a:t>Climate Risk-Informed Decision Analysis (CRIDA): </a:t>
            </a:r>
            <a:br>
              <a:rPr lang="en-US" sz="3100" dirty="0"/>
            </a:br>
            <a:r>
              <a:rPr lang="en-US" sz="3100" dirty="0"/>
              <a:t>Integrating Climate Resilience within Existing Water Resources Planning, Design and Operations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8895" y="2819399"/>
            <a:ext cx="5247905" cy="3779891"/>
          </a:xfrm>
        </p:spPr>
        <p:txBody>
          <a:bodyPr>
            <a:normAutofit fontScale="92500"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William S. (Will) Logan, PhD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Director, International Center for Integrated Water Resources Management (ICIWaRM)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Institute for Water Resources, USACE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Collaborators include UNESCO, Deltares, Alliance for Global Water Adaptation (AGWA), University of Massachusetts, University of Cincinnati, (Rijkswaterstaat, World Bank)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45" r="9363"/>
          <a:stretch/>
        </p:blipFill>
        <p:spPr>
          <a:xfrm>
            <a:off x="8839200" y="609600"/>
            <a:ext cx="3352800" cy="563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20FAA-1470-C97F-F28B-3EA629D95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0" t="12222" r="38043" b="7778"/>
          <a:stretch/>
        </p:blipFill>
        <p:spPr>
          <a:xfrm>
            <a:off x="0" y="343393"/>
            <a:ext cx="3286496" cy="5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0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8839200" cy="7921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We have spent a lot of time trying to </a:t>
            </a:r>
            <a:r>
              <a:rPr lang="en-US" sz="3000" i="1" dirty="0"/>
              <a:t>optimize</a:t>
            </a:r>
            <a:r>
              <a:rPr lang="en-US" sz="3200" dirty="0"/>
              <a:t> water plans, rather than making them robust to changing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000" y="1187854"/>
            <a:ext cx="9982200" cy="567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12528" y="4216226"/>
            <a:ext cx="4682231" cy="246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7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6910388" y="5112603"/>
            <a:ext cx="2927350" cy="1157288"/>
          </a:xfrm>
          <a:custGeom>
            <a:avLst/>
            <a:gdLst>
              <a:gd name="connsiteX0" fmla="*/ 92598 w 2928395"/>
              <a:gd name="connsiteY0" fmla="*/ 451412 h 1157468"/>
              <a:gd name="connsiteX1" fmla="*/ 509286 w 2928395"/>
              <a:gd name="connsiteY1" fmla="*/ 891250 h 1157468"/>
              <a:gd name="connsiteX2" fmla="*/ 601884 w 2928395"/>
              <a:gd name="connsiteY2" fmla="*/ 949124 h 1157468"/>
              <a:gd name="connsiteX3" fmla="*/ 775504 w 2928395"/>
              <a:gd name="connsiteY3" fmla="*/ 1064871 h 1157468"/>
              <a:gd name="connsiteX4" fmla="*/ 1099595 w 2928395"/>
              <a:gd name="connsiteY4" fmla="*/ 1157468 h 1157468"/>
              <a:gd name="connsiteX5" fmla="*/ 1412111 w 2928395"/>
              <a:gd name="connsiteY5" fmla="*/ 1157468 h 1157468"/>
              <a:gd name="connsiteX6" fmla="*/ 1724628 w 2928395"/>
              <a:gd name="connsiteY6" fmla="*/ 1053296 h 1157468"/>
              <a:gd name="connsiteX7" fmla="*/ 1863524 w 2928395"/>
              <a:gd name="connsiteY7" fmla="*/ 891250 h 1157468"/>
              <a:gd name="connsiteX8" fmla="*/ 2129742 w 2928395"/>
              <a:gd name="connsiteY8" fmla="*/ 763929 h 1157468"/>
              <a:gd name="connsiteX9" fmla="*/ 2500132 w 2928395"/>
              <a:gd name="connsiteY9" fmla="*/ 844952 h 1157468"/>
              <a:gd name="connsiteX10" fmla="*/ 2766349 w 2928395"/>
              <a:gd name="connsiteY10" fmla="*/ 868101 h 1157468"/>
              <a:gd name="connsiteX11" fmla="*/ 2928395 w 2928395"/>
              <a:gd name="connsiteY11" fmla="*/ 763929 h 1157468"/>
              <a:gd name="connsiteX12" fmla="*/ 2928395 w 2928395"/>
              <a:gd name="connsiteY12" fmla="*/ 555585 h 1157468"/>
              <a:gd name="connsiteX13" fmla="*/ 2870522 w 2928395"/>
              <a:gd name="connsiteY13" fmla="*/ 474562 h 1157468"/>
              <a:gd name="connsiteX14" fmla="*/ 2708476 w 2928395"/>
              <a:gd name="connsiteY14" fmla="*/ 277792 h 1157468"/>
              <a:gd name="connsiteX15" fmla="*/ 2442258 w 2928395"/>
              <a:gd name="connsiteY15" fmla="*/ 185195 h 1157468"/>
              <a:gd name="connsiteX16" fmla="*/ 2037144 w 2928395"/>
              <a:gd name="connsiteY16" fmla="*/ 162045 h 1157468"/>
              <a:gd name="connsiteX17" fmla="*/ 1886673 w 2928395"/>
              <a:gd name="connsiteY17" fmla="*/ 266218 h 1157468"/>
              <a:gd name="connsiteX18" fmla="*/ 1782501 w 2928395"/>
              <a:gd name="connsiteY18" fmla="*/ 405114 h 1157468"/>
              <a:gd name="connsiteX19" fmla="*/ 1689904 w 2928395"/>
              <a:gd name="connsiteY19" fmla="*/ 370390 h 1157468"/>
              <a:gd name="connsiteX20" fmla="*/ 1620456 w 2928395"/>
              <a:gd name="connsiteY20" fmla="*/ 358815 h 1157468"/>
              <a:gd name="connsiteX21" fmla="*/ 1539433 w 2928395"/>
              <a:gd name="connsiteY21" fmla="*/ 277792 h 1157468"/>
              <a:gd name="connsiteX22" fmla="*/ 1458410 w 2928395"/>
              <a:gd name="connsiteY22" fmla="*/ 208344 h 1157468"/>
              <a:gd name="connsiteX23" fmla="*/ 1354238 w 2928395"/>
              <a:gd name="connsiteY23" fmla="*/ 127321 h 1157468"/>
              <a:gd name="connsiteX24" fmla="*/ 1238491 w 2928395"/>
              <a:gd name="connsiteY24" fmla="*/ 81023 h 1157468"/>
              <a:gd name="connsiteX25" fmla="*/ 1215342 w 2928395"/>
              <a:gd name="connsiteY25" fmla="*/ 69448 h 1157468"/>
              <a:gd name="connsiteX26" fmla="*/ 1006998 w 2928395"/>
              <a:gd name="connsiteY26" fmla="*/ 23149 h 1157468"/>
              <a:gd name="connsiteX27" fmla="*/ 787079 w 2928395"/>
              <a:gd name="connsiteY27" fmla="*/ 0 h 1157468"/>
              <a:gd name="connsiteX28" fmla="*/ 682906 w 2928395"/>
              <a:gd name="connsiteY28" fmla="*/ 69448 h 1157468"/>
              <a:gd name="connsiteX29" fmla="*/ 613458 w 2928395"/>
              <a:gd name="connsiteY29" fmla="*/ 162045 h 1157468"/>
              <a:gd name="connsiteX30" fmla="*/ 462987 w 2928395"/>
              <a:gd name="connsiteY30" fmla="*/ 138896 h 1157468"/>
              <a:gd name="connsiteX31" fmla="*/ 277792 w 2928395"/>
              <a:gd name="connsiteY31" fmla="*/ 57873 h 1157468"/>
              <a:gd name="connsiteX32" fmla="*/ 81023 w 2928395"/>
              <a:gd name="connsiteY32" fmla="*/ 69448 h 1157468"/>
              <a:gd name="connsiteX33" fmla="*/ 0 w 2928395"/>
              <a:gd name="connsiteY33" fmla="*/ 254643 h 1157468"/>
              <a:gd name="connsiteX34" fmla="*/ 92598 w 2928395"/>
              <a:gd name="connsiteY34" fmla="*/ 451412 h 115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28395" h="1157468">
                <a:moveTo>
                  <a:pt x="92598" y="451412"/>
                </a:moveTo>
                <a:lnTo>
                  <a:pt x="509286" y="891250"/>
                </a:lnTo>
                <a:lnTo>
                  <a:pt x="601884" y="949124"/>
                </a:lnTo>
                <a:lnTo>
                  <a:pt x="775504" y="1064871"/>
                </a:lnTo>
                <a:lnTo>
                  <a:pt x="1099595" y="1157468"/>
                </a:lnTo>
                <a:lnTo>
                  <a:pt x="1412111" y="1157468"/>
                </a:lnTo>
                <a:lnTo>
                  <a:pt x="1724628" y="1053296"/>
                </a:lnTo>
                <a:lnTo>
                  <a:pt x="1863524" y="891250"/>
                </a:lnTo>
                <a:lnTo>
                  <a:pt x="2129742" y="763929"/>
                </a:lnTo>
                <a:lnTo>
                  <a:pt x="2500132" y="844952"/>
                </a:lnTo>
                <a:lnTo>
                  <a:pt x="2766349" y="868101"/>
                </a:lnTo>
                <a:lnTo>
                  <a:pt x="2928395" y="763929"/>
                </a:lnTo>
                <a:lnTo>
                  <a:pt x="2928395" y="555585"/>
                </a:lnTo>
                <a:lnTo>
                  <a:pt x="2870522" y="474562"/>
                </a:lnTo>
                <a:lnTo>
                  <a:pt x="2708476" y="277792"/>
                </a:lnTo>
                <a:lnTo>
                  <a:pt x="2442258" y="185195"/>
                </a:lnTo>
                <a:lnTo>
                  <a:pt x="2037144" y="162045"/>
                </a:lnTo>
                <a:lnTo>
                  <a:pt x="1886673" y="266218"/>
                </a:lnTo>
                <a:lnTo>
                  <a:pt x="1782501" y="405114"/>
                </a:lnTo>
                <a:lnTo>
                  <a:pt x="1689904" y="370390"/>
                </a:lnTo>
                <a:lnTo>
                  <a:pt x="1620456" y="358815"/>
                </a:lnTo>
                <a:lnTo>
                  <a:pt x="1539433" y="277792"/>
                </a:lnTo>
                <a:lnTo>
                  <a:pt x="1458410" y="208344"/>
                </a:lnTo>
                <a:cubicBezTo>
                  <a:pt x="1423686" y="181336"/>
                  <a:pt x="1392309" y="149362"/>
                  <a:pt x="1354238" y="127321"/>
                </a:cubicBezTo>
                <a:cubicBezTo>
                  <a:pt x="1318276" y="106501"/>
                  <a:pt x="1276849" y="97005"/>
                  <a:pt x="1238491" y="81023"/>
                </a:cubicBezTo>
                <a:cubicBezTo>
                  <a:pt x="1230527" y="77705"/>
                  <a:pt x="1223058" y="73306"/>
                  <a:pt x="1215342" y="69448"/>
                </a:cubicBezTo>
                <a:lnTo>
                  <a:pt x="1006998" y="23149"/>
                </a:lnTo>
                <a:lnTo>
                  <a:pt x="787079" y="0"/>
                </a:lnTo>
                <a:lnTo>
                  <a:pt x="682906" y="69448"/>
                </a:lnTo>
                <a:lnTo>
                  <a:pt x="613458" y="162045"/>
                </a:lnTo>
                <a:lnTo>
                  <a:pt x="462987" y="138896"/>
                </a:lnTo>
                <a:lnTo>
                  <a:pt x="277792" y="57873"/>
                </a:lnTo>
                <a:lnTo>
                  <a:pt x="81023" y="69448"/>
                </a:lnTo>
                <a:lnTo>
                  <a:pt x="0" y="254643"/>
                </a:lnTo>
                <a:lnTo>
                  <a:pt x="92598" y="451412"/>
                </a:lnTo>
                <a:close/>
              </a:path>
            </a:pathLst>
          </a:custGeom>
          <a:solidFill>
            <a:srgbClr val="4F81BD">
              <a:alpha val="9020"/>
            </a:srgb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53" name="TextBox 29"/>
          <p:cNvSpPr txBox="1">
            <a:spLocks noChangeArrowheads="1"/>
          </p:cNvSpPr>
          <p:nvPr/>
        </p:nvSpPr>
        <p:spPr bwMode="auto">
          <a:xfrm>
            <a:off x="6629400" y="6027004"/>
            <a:ext cx="39671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What keeps a planner awake at night? </a:t>
            </a:r>
          </a:p>
          <a:p>
            <a:r>
              <a:rPr lang="en-US" sz="1600" dirty="0">
                <a:latin typeface="Calibri" pitchFamily="34" charset="0"/>
              </a:rPr>
              <a:t>1a.   Perform Vulnerability Assessments with Stakeholders</a:t>
            </a:r>
          </a:p>
        </p:txBody>
      </p:sp>
      <p:sp>
        <p:nvSpPr>
          <p:cNvPr id="53254" name="TextBox 33"/>
          <p:cNvSpPr txBox="1">
            <a:spLocks noChangeArrowheads="1"/>
          </p:cNvSpPr>
          <p:nvPr/>
        </p:nvSpPr>
        <p:spPr bwMode="auto">
          <a:xfrm>
            <a:off x="7239001" y="5493603"/>
            <a:ext cx="32242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Vulnerability domain</a:t>
            </a:r>
          </a:p>
        </p:txBody>
      </p:sp>
      <p:sp>
        <p:nvSpPr>
          <p:cNvPr id="35" name="Up Arrow 34"/>
          <p:cNvSpPr/>
          <p:nvPr/>
        </p:nvSpPr>
        <p:spPr>
          <a:xfrm>
            <a:off x="6913564" y="4061678"/>
            <a:ext cx="2935287" cy="1066800"/>
          </a:xfrm>
          <a:prstGeom prst="upArrow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2.  Stress Test 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913563" y="1455003"/>
            <a:ext cx="0" cy="4038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829800" y="1455004"/>
            <a:ext cx="0" cy="4481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Up Arrow 40"/>
          <p:cNvSpPr/>
          <p:nvPr/>
        </p:nvSpPr>
        <p:spPr>
          <a:xfrm>
            <a:off x="6934200" y="1312862"/>
            <a:ext cx="2935288" cy="1658938"/>
          </a:xfrm>
          <a:prstGeom prst="upArrow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3. Determine plausibility and consequence</a:t>
            </a:r>
          </a:p>
        </p:txBody>
      </p:sp>
      <p:sp>
        <p:nvSpPr>
          <p:cNvPr id="42" name="Freeform 41"/>
          <p:cNvSpPr/>
          <p:nvPr/>
        </p:nvSpPr>
        <p:spPr>
          <a:xfrm>
            <a:off x="6899276" y="3155216"/>
            <a:ext cx="2905125" cy="938212"/>
          </a:xfrm>
          <a:custGeom>
            <a:avLst/>
            <a:gdLst>
              <a:gd name="connsiteX0" fmla="*/ 23150 w 2905246"/>
              <a:gd name="connsiteY0" fmla="*/ 335666 h 937549"/>
              <a:gd name="connsiteX1" fmla="*/ 243069 w 2905246"/>
              <a:gd name="connsiteY1" fmla="*/ 208344 h 937549"/>
              <a:gd name="connsiteX2" fmla="*/ 555585 w 2905246"/>
              <a:gd name="connsiteY2" fmla="*/ 92597 h 937549"/>
              <a:gd name="connsiteX3" fmla="*/ 914400 w 2905246"/>
              <a:gd name="connsiteY3" fmla="*/ 57873 h 937549"/>
              <a:gd name="connsiteX4" fmla="*/ 1585732 w 2905246"/>
              <a:gd name="connsiteY4" fmla="*/ 115747 h 937549"/>
              <a:gd name="connsiteX5" fmla="*/ 1921398 w 2905246"/>
              <a:gd name="connsiteY5" fmla="*/ 127322 h 937549"/>
              <a:gd name="connsiteX6" fmla="*/ 2210765 w 2905246"/>
              <a:gd name="connsiteY6" fmla="*/ 0 h 937549"/>
              <a:gd name="connsiteX7" fmla="*/ 2569580 w 2905246"/>
              <a:gd name="connsiteY7" fmla="*/ 11575 h 937549"/>
              <a:gd name="connsiteX8" fmla="*/ 2812648 w 2905246"/>
              <a:gd name="connsiteY8" fmla="*/ 243068 h 937549"/>
              <a:gd name="connsiteX9" fmla="*/ 2905246 w 2905246"/>
              <a:gd name="connsiteY9" fmla="*/ 462987 h 937549"/>
              <a:gd name="connsiteX10" fmla="*/ 2754775 w 2905246"/>
              <a:gd name="connsiteY10" fmla="*/ 659757 h 937549"/>
              <a:gd name="connsiteX11" fmla="*/ 2326512 w 2905246"/>
              <a:gd name="connsiteY11" fmla="*/ 879676 h 937549"/>
              <a:gd name="connsiteX12" fmla="*/ 1828800 w 2905246"/>
              <a:gd name="connsiteY12" fmla="*/ 937549 h 937549"/>
              <a:gd name="connsiteX13" fmla="*/ 1354238 w 2905246"/>
              <a:gd name="connsiteY13" fmla="*/ 833377 h 937549"/>
              <a:gd name="connsiteX14" fmla="*/ 833378 w 2905246"/>
              <a:gd name="connsiteY14" fmla="*/ 601884 h 937549"/>
              <a:gd name="connsiteX15" fmla="*/ 509286 w 2905246"/>
              <a:gd name="connsiteY15" fmla="*/ 532435 h 937549"/>
              <a:gd name="connsiteX16" fmla="*/ 347241 w 2905246"/>
              <a:gd name="connsiteY16" fmla="*/ 532435 h 937549"/>
              <a:gd name="connsiteX17" fmla="*/ 335666 w 2905246"/>
              <a:gd name="connsiteY17" fmla="*/ 544010 h 937549"/>
              <a:gd name="connsiteX18" fmla="*/ 243069 w 2905246"/>
              <a:gd name="connsiteY18" fmla="*/ 544010 h 937549"/>
              <a:gd name="connsiteX19" fmla="*/ 115747 w 2905246"/>
              <a:gd name="connsiteY19" fmla="*/ 532435 h 937549"/>
              <a:gd name="connsiteX20" fmla="*/ 34724 w 2905246"/>
              <a:gd name="connsiteY20" fmla="*/ 474562 h 937549"/>
              <a:gd name="connsiteX21" fmla="*/ 0 w 2905246"/>
              <a:gd name="connsiteY21" fmla="*/ 381965 h 93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05246" h="937549">
                <a:moveTo>
                  <a:pt x="23150" y="335666"/>
                </a:moveTo>
                <a:lnTo>
                  <a:pt x="243069" y="208344"/>
                </a:lnTo>
                <a:lnTo>
                  <a:pt x="555585" y="92597"/>
                </a:lnTo>
                <a:lnTo>
                  <a:pt x="914400" y="57873"/>
                </a:lnTo>
                <a:lnTo>
                  <a:pt x="1585732" y="115747"/>
                </a:lnTo>
                <a:lnTo>
                  <a:pt x="1921398" y="127322"/>
                </a:lnTo>
                <a:lnTo>
                  <a:pt x="2210765" y="0"/>
                </a:lnTo>
                <a:lnTo>
                  <a:pt x="2569580" y="11575"/>
                </a:lnTo>
                <a:lnTo>
                  <a:pt x="2812648" y="243068"/>
                </a:lnTo>
                <a:lnTo>
                  <a:pt x="2905246" y="462987"/>
                </a:lnTo>
                <a:lnTo>
                  <a:pt x="2754775" y="659757"/>
                </a:lnTo>
                <a:lnTo>
                  <a:pt x="2326512" y="879676"/>
                </a:lnTo>
                <a:lnTo>
                  <a:pt x="1828800" y="937549"/>
                </a:lnTo>
                <a:lnTo>
                  <a:pt x="1354238" y="833377"/>
                </a:lnTo>
                <a:lnTo>
                  <a:pt x="833378" y="601884"/>
                </a:lnTo>
                <a:lnTo>
                  <a:pt x="509286" y="532435"/>
                </a:lnTo>
                <a:cubicBezTo>
                  <a:pt x="443858" y="526487"/>
                  <a:pt x="401195" y="505459"/>
                  <a:pt x="347241" y="532435"/>
                </a:cubicBezTo>
                <a:cubicBezTo>
                  <a:pt x="342361" y="534875"/>
                  <a:pt x="339524" y="540152"/>
                  <a:pt x="335666" y="544010"/>
                </a:cubicBezTo>
                <a:lnTo>
                  <a:pt x="243069" y="544010"/>
                </a:lnTo>
                <a:lnTo>
                  <a:pt x="115747" y="532435"/>
                </a:lnTo>
                <a:lnTo>
                  <a:pt x="34724" y="474562"/>
                </a:lnTo>
                <a:lnTo>
                  <a:pt x="0" y="381965"/>
                </a:lnTo>
              </a:path>
            </a:pathLst>
          </a:custGeom>
          <a:solidFill>
            <a:srgbClr val="FFFF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134132" y="1849777"/>
            <a:ext cx="369887" cy="150813"/>
          </a:xfrm>
          <a:custGeom>
            <a:avLst/>
            <a:gdLst>
              <a:gd name="connsiteX0" fmla="*/ 104173 w 370390"/>
              <a:gd name="connsiteY0" fmla="*/ 0 h 150471"/>
              <a:gd name="connsiteX1" fmla="*/ 104173 w 370390"/>
              <a:gd name="connsiteY1" fmla="*/ 0 h 150471"/>
              <a:gd name="connsiteX2" fmla="*/ 0 w 370390"/>
              <a:gd name="connsiteY2" fmla="*/ 57873 h 150471"/>
              <a:gd name="connsiteX3" fmla="*/ 69449 w 370390"/>
              <a:gd name="connsiteY3" fmla="*/ 127321 h 150471"/>
              <a:gd name="connsiteX4" fmla="*/ 196770 w 370390"/>
              <a:gd name="connsiteY4" fmla="*/ 150471 h 150471"/>
              <a:gd name="connsiteX5" fmla="*/ 243069 w 370390"/>
              <a:gd name="connsiteY5" fmla="*/ 92597 h 150471"/>
              <a:gd name="connsiteX6" fmla="*/ 370390 w 370390"/>
              <a:gd name="connsiteY6" fmla="*/ 81022 h 150471"/>
              <a:gd name="connsiteX7" fmla="*/ 370390 w 370390"/>
              <a:gd name="connsiteY7" fmla="*/ 81022 h 150471"/>
              <a:gd name="connsiteX8" fmla="*/ 300942 w 370390"/>
              <a:gd name="connsiteY8" fmla="*/ 0 h 150471"/>
              <a:gd name="connsiteX9" fmla="*/ 104173 w 370390"/>
              <a:gd name="connsiteY9" fmla="*/ 0 h 1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390" h="150471">
                <a:moveTo>
                  <a:pt x="104173" y="0"/>
                </a:moveTo>
                <a:lnTo>
                  <a:pt x="104173" y="0"/>
                </a:lnTo>
                <a:lnTo>
                  <a:pt x="0" y="57873"/>
                </a:lnTo>
                <a:lnTo>
                  <a:pt x="69449" y="127321"/>
                </a:lnTo>
                <a:lnTo>
                  <a:pt x="196770" y="150471"/>
                </a:lnTo>
                <a:lnTo>
                  <a:pt x="243069" y="92597"/>
                </a:lnTo>
                <a:lnTo>
                  <a:pt x="370390" y="81022"/>
                </a:lnTo>
                <a:lnTo>
                  <a:pt x="370390" y="81022"/>
                </a:lnTo>
                <a:lnTo>
                  <a:pt x="300942" y="0"/>
                </a:lnTo>
                <a:lnTo>
                  <a:pt x="104173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662768" y="1843427"/>
            <a:ext cx="369888" cy="149225"/>
          </a:xfrm>
          <a:custGeom>
            <a:avLst/>
            <a:gdLst>
              <a:gd name="connsiteX0" fmla="*/ 104173 w 370390"/>
              <a:gd name="connsiteY0" fmla="*/ 0 h 150471"/>
              <a:gd name="connsiteX1" fmla="*/ 104173 w 370390"/>
              <a:gd name="connsiteY1" fmla="*/ 0 h 150471"/>
              <a:gd name="connsiteX2" fmla="*/ 0 w 370390"/>
              <a:gd name="connsiteY2" fmla="*/ 57873 h 150471"/>
              <a:gd name="connsiteX3" fmla="*/ 69449 w 370390"/>
              <a:gd name="connsiteY3" fmla="*/ 127321 h 150471"/>
              <a:gd name="connsiteX4" fmla="*/ 196770 w 370390"/>
              <a:gd name="connsiteY4" fmla="*/ 150471 h 150471"/>
              <a:gd name="connsiteX5" fmla="*/ 243069 w 370390"/>
              <a:gd name="connsiteY5" fmla="*/ 92597 h 150471"/>
              <a:gd name="connsiteX6" fmla="*/ 370390 w 370390"/>
              <a:gd name="connsiteY6" fmla="*/ 81022 h 150471"/>
              <a:gd name="connsiteX7" fmla="*/ 370390 w 370390"/>
              <a:gd name="connsiteY7" fmla="*/ 81022 h 150471"/>
              <a:gd name="connsiteX8" fmla="*/ 300942 w 370390"/>
              <a:gd name="connsiteY8" fmla="*/ 0 h 150471"/>
              <a:gd name="connsiteX9" fmla="*/ 104173 w 370390"/>
              <a:gd name="connsiteY9" fmla="*/ 0 h 1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390" h="150471">
                <a:moveTo>
                  <a:pt x="104173" y="0"/>
                </a:moveTo>
                <a:lnTo>
                  <a:pt x="104173" y="0"/>
                </a:lnTo>
                <a:lnTo>
                  <a:pt x="0" y="57873"/>
                </a:lnTo>
                <a:lnTo>
                  <a:pt x="69449" y="127321"/>
                </a:lnTo>
                <a:lnTo>
                  <a:pt x="196770" y="150471"/>
                </a:lnTo>
                <a:lnTo>
                  <a:pt x="243069" y="92597"/>
                </a:lnTo>
                <a:lnTo>
                  <a:pt x="370390" y="81022"/>
                </a:lnTo>
                <a:lnTo>
                  <a:pt x="370390" y="81022"/>
                </a:lnTo>
                <a:lnTo>
                  <a:pt x="300942" y="0"/>
                </a:lnTo>
                <a:lnTo>
                  <a:pt x="104173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2504018" y="1978364"/>
            <a:ext cx="369888" cy="150812"/>
          </a:xfrm>
          <a:custGeom>
            <a:avLst/>
            <a:gdLst>
              <a:gd name="connsiteX0" fmla="*/ 104173 w 370390"/>
              <a:gd name="connsiteY0" fmla="*/ 0 h 150471"/>
              <a:gd name="connsiteX1" fmla="*/ 104173 w 370390"/>
              <a:gd name="connsiteY1" fmla="*/ 0 h 150471"/>
              <a:gd name="connsiteX2" fmla="*/ 0 w 370390"/>
              <a:gd name="connsiteY2" fmla="*/ 57873 h 150471"/>
              <a:gd name="connsiteX3" fmla="*/ 69449 w 370390"/>
              <a:gd name="connsiteY3" fmla="*/ 127321 h 150471"/>
              <a:gd name="connsiteX4" fmla="*/ 196770 w 370390"/>
              <a:gd name="connsiteY4" fmla="*/ 150471 h 150471"/>
              <a:gd name="connsiteX5" fmla="*/ 243069 w 370390"/>
              <a:gd name="connsiteY5" fmla="*/ 92597 h 150471"/>
              <a:gd name="connsiteX6" fmla="*/ 370390 w 370390"/>
              <a:gd name="connsiteY6" fmla="*/ 81022 h 150471"/>
              <a:gd name="connsiteX7" fmla="*/ 370390 w 370390"/>
              <a:gd name="connsiteY7" fmla="*/ 81022 h 150471"/>
              <a:gd name="connsiteX8" fmla="*/ 300942 w 370390"/>
              <a:gd name="connsiteY8" fmla="*/ 0 h 150471"/>
              <a:gd name="connsiteX9" fmla="*/ 104173 w 370390"/>
              <a:gd name="connsiteY9" fmla="*/ 0 h 1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390" h="150471">
                <a:moveTo>
                  <a:pt x="104173" y="0"/>
                </a:moveTo>
                <a:lnTo>
                  <a:pt x="104173" y="0"/>
                </a:lnTo>
                <a:lnTo>
                  <a:pt x="0" y="57873"/>
                </a:lnTo>
                <a:lnTo>
                  <a:pt x="69449" y="127321"/>
                </a:lnTo>
                <a:lnTo>
                  <a:pt x="196770" y="150471"/>
                </a:lnTo>
                <a:lnTo>
                  <a:pt x="243069" y="92597"/>
                </a:lnTo>
                <a:lnTo>
                  <a:pt x="370390" y="81022"/>
                </a:lnTo>
                <a:lnTo>
                  <a:pt x="370390" y="81022"/>
                </a:lnTo>
                <a:lnTo>
                  <a:pt x="300942" y="0"/>
                </a:lnTo>
                <a:lnTo>
                  <a:pt x="104173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504018" y="1694202"/>
            <a:ext cx="369888" cy="149225"/>
          </a:xfrm>
          <a:custGeom>
            <a:avLst/>
            <a:gdLst>
              <a:gd name="connsiteX0" fmla="*/ 104173 w 370390"/>
              <a:gd name="connsiteY0" fmla="*/ 0 h 150471"/>
              <a:gd name="connsiteX1" fmla="*/ 104173 w 370390"/>
              <a:gd name="connsiteY1" fmla="*/ 0 h 150471"/>
              <a:gd name="connsiteX2" fmla="*/ 0 w 370390"/>
              <a:gd name="connsiteY2" fmla="*/ 57873 h 150471"/>
              <a:gd name="connsiteX3" fmla="*/ 69449 w 370390"/>
              <a:gd name="connsiteY3" fmla="*/ 127321 h 150471"/>
              <a:gd name="connsiteX4" fmla="*/ 196770 w 370390"/>
              <a:gd name="connsiteY4" fmla="*/ 150471 h 150471"/>
              <a:gd name="connsiteX5" fmla="*/ 243069 w 370390"/>
              <a:gd name="connsiteY5" fmla="*/ 92597 h 150471"/>
              <a:gd name="connsiteX6" fmla="*/ 370390 w 370390"/>
              <a:gd name="connsiteY6" fmla="*/ 81022 h 150471"/>
              <a:gd name="connsiteX7" fmla="*/ 370390 w 370390"/>
              <a:gd name="connsiteY7" fmla="*/ 81022 h 150471"/>
              <a:gd name="connsiteX8" fmla="*/ 300942 w 370390"/>
              <a:gd name="connsiteY8" fmla="*/ 0 h 150471"/>
              <a:gd name="connsiteX9" fmla="*/ 104173 w 370390"/>
              <a:gd name="connsiteY9" fmla="*/ 0 h 1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390" h="150471">
                <a:moveTo>
                  <a:pt x="104173" y="0"/>
                </a:moveTo>
                <a:lnTo>
                  <a:pt x="104173" y="0"/>
                </a:lnTo>
                <a:lnTo>
                  <a:pt x="0" y="57873"/>
                </a:lnTo>
                <a:lnTo>
                  <a:pt x="69449" y="127321"/>
                </a:lnTo>
                <a:lnTo>
                  <a:pt x="196770" y="150471"/>
                </a:lnTo>
                <a:lnTo>
                  <a:pt x="243069" y="92597"/>
                </a:lnTo>
                <a:lnTo>
                  <a:pt x="370390" y="81022"/>
                </a:lnTo>
                <a:lnTo>
                  <a:pt x="370390" y="81022"/>
                </a:lnTo>
                <a:lnTo>
                  <a:pt x="300942" y="0"/>
                </a:lnTo>
                <a:lnTo>
                  <a:pt x="104173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67" name="TextBox 1"/>
          <p:cNvSpPr txBox="1">
            <a:spLocks noChangeArrowheads="1"/>
          </p:cNvSpPr>
          <p:nvPr/>
        </p:nvSpPr>
        <p:spPr bwMode="auto">
          <a:xfrm>
            <a:off x="4724400" y="1117938"/>
            <a:ext cx="2286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itchFamily="34" charset="0"/>
              </a:rPr>
              <a:t>Forecasting - Optimization (top-down)</a:t>
            </a:r>
          </a:p>
        </p:txBody>
      </p:sp>
      <p:sp>
        <p:nvSpPr>
          <p:cNvPr id="53268" name="TextBox 65"/>
          <p:cNvSpPr txBox="1">
            <a:spLocks noChangeArrowheads="1"/>
          </p:cNvSpPr>
          <p:nvPr/>
        </p:nvSpPr>
        <p:spPr bwMode="auto">
          <a:xfrm>
            <a:off x="4800600" y="5417404"/>
            <a:ext cx="2057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itchFamily="34" charset="0"/>
              </a:rPr>
              <a:t>Scenario Planning – Risk Informed (bottom-up)</a:t>
            </a:r>
          </a:p>
        </p:txBody>
      </p:sp>
      <p:sp>
        <p:nvSpPr>
          <p:cNvPr id="53269" name="TextBox 32"/>
          <p:cNvSpPr txBox="1">
            <a:spLocks noChangeArrowheads="1"/>
          </p:cNvSpPr>
          <p:nvPr/>
        </p:nvSpPr>
        <p:spPr bwMode="auto">
          <a:xfrm>
            <a:off x="7552001" y="3225226"/>
            <a:ext cx="3224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Critical climate and other urbanization stressors</a:t>
            </a:r>
          </a:p>
        </p:txBody>
      </p:sp>
      <p:sp>
        <p:nvSpPr>
          <p:cNvPr id="3" name="Oval 2"/>
          <p:cNvSpPr/>
          <p:nvPr/>
        </p:nvSpPr>
        <p:spPr>
          <a:xfrm>
            <a:off x="2500844" y="6170952"/>
            <a:ext cx="92075" cy="555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99218" y="5866152"/>
            <a:ext cx="90488" cy="555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50032" y="6004265"/>
            <a:ext cx="90487" cy="53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75468" y="6002677"/>
            <a:ext cx="90488" cy="555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845332" y="5734389"/>
            <a:ext cx="92075" cy="5556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75" name="TextBox 3"/>
          <p:cNvSpPr txBox="1">
            <a:spLocks noChangeArrowheads="1"/>
          </p:cNvSpPr>
          <p:nvPr/>
        </p:nvSpPr>
        <p:spPr bwMode="auto">
          <a:xfrm>
            <a:off x="2226741" y="1041400"/>
            <a:ext cx="1089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GCMs</a:t>
            </a:r>
          </a:p>
        </p:txBody>
      </p:sp>
      <p:sp>
        <p:nvSpPr>
          <p:cNvPr id="46" name="Freeform 45"/>
          <p:cNvSpPr/>
          <p:nvPr/>
        </p:nvSpPr>
        <p:spPr>
          <a:xfrm>
            <a:off x="2018243" y="5713752"/>
            <a:ext cx="998538" cy="639763"/>
          </a:xfrm>
          <a:custGeom>
            <a:avLst/>
            <a:gdLst>
              <a:gd name="connsiteX0" fmla="*/ 443175 w 998547"/>
              <a:gd name="connsiteY0" fmla="*/ 252441 h 639519"/>
              <a:gd name="connsiteX1" fmla="*/ 555372 w 998547"/>
              <a:gd name="connsiteY1" fmla="*/ 269271 h 639519"/>
              <a:gd name="connsiteX2" fmla="*/ 622689 w 998547"/>
              <a:gd name="connsiteY2" fmla="*/ 168294 h 639519"/>
              <a:gd name="connsiteX3" fmla="*/ 740496 w 998547"/>
              <a:gd name="connsiteY3" fmla="*/ 5609 h 639519"/>
              <a:gd name="connsiteX4" fmla="*/ 925620 w 998547"/>
              <a:gd name="connsiteY4" fmla="*/ 0 h 639519"/>
              <a:gd name="connsiteX5" fmla="*/ 998547 w 998547"/>
              <a:gd name="connsiteY5" fmla="*/ 106586 h 639519"/>
              <a:gd name="connsiteX6" fmla="*/ 992937 w 998547"/>
              <a:gd name="connsiteY6" fmla="*/ 213173 h 639519"/>
              <a:gd name="connsiteX7" fmla="*/ 819033 w 998547"/>
              <a:gd name="connsiteY7" fmla="*/ 454395 h 639519"/>
              <a:gd name="connsiteX8" fmla="*/ 650739 w 998547"/>
              <a:gd name="connsiteY8" fmla="*/ 577811 h 639519"/>
              <a:gd name="connsiteX9" fmla="*/ 471224 w 998547"/>
              <a:gd name="connsiteY9" fmla="*/ 639519 h 639519"/>
              <a:gd name="connsiteX10" fmla="*/ 302930 w 998547"/>
              <a:gd name="connsiteY10" fmla="*/ 566591 h 639519"/>
              <a:gd name="connsiteX11" fmla="*/ 185124 w 998547"/>
              <a:gd name="connsiteY11" fmla="*/ 437565 h 639519"/>
              <a:gd name="connsiteX12" fmla="*/ 33659 w 998547"/>
              <a:gd name="connsiteY12" fmla="*/ 291710 h 639519"/>
              <a:gd name="connsiteX13" fmla="*/ 0 w 998547"/>
              <a:gd name="connsiteY13" fmla="*/ 185123 h 639519"/>
              <a:gd name="connsiteX14" fmla="*/ 28049 w 998547"/>
              <a:gd name="connsiteY14" fmla="*/ 117806 h 639519"/>
              <a:gd name="connsiteX15" fmla="*/ 207563 w 998547"/>
              <a:gd name="connsiteY15" fmla="*/ 112196 h 639519"/>
              <a:gd name="connsiteX16" fmla="*/ 443175 w 998547"/>
              <a:gd name="connsiteY16" fmla="*/ 252441 h 63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98547" h="639519">
                <a:moveTo>
                  <a:pt x="443175" y="252441"/>
                </a:moveTo>
                <a:lnTo>
                  <a:pt x="555372" y="269271"/>
                </a:lnTo>
                <a:lnTo>
                  <a:pt x="622689" y="168294"/>
                </a:lnTo>
                <a:lnTo>
                  <a:pt x="740496" y="5609"/>
                </a:lnTo>
                <a:lnTo>
                  <a:pt x="925620" y="0"/>
                </a:lnTo>
                <a:lnTo>
                  <a:pt x="998547" y="106586"/>
                </a:lnTo>
                <a:lnTo>
                  <a:pt x="992937" y="213173"/>
                </a:lnTo>
                <a:lnTo>
                  <a:pt x="819033" y="454395"/>
                </a:lnTo>
                <a:lnTo>
                  <a:pt x="650739" y="577811"/>
                </a:lnTo>
                <a:lnTo>
                  <a:pt x="471224" y="639519"/>
                </a:lnTo>
                <a:lnTo>
                  <a:pt x="302930" y="566591"/>
                </a:lnTo>
                <a:lnTo>
                  <a:pt x="185124" y="437565"/>
                </a:lnTo>
                <a:lnTo>
                  <a:pt x="33659" y="291710"/>
                </a:lnTo>
                <a:lnTo>
                  <a:pt x="0" y="185123"/>
                </a:lnTo>
                <a:lnTo>
                  <a:pt x="28049" y="117806"/>
                </a:lnTo>
                <a:lnTo>
                  <a:pt x="207563" y="112196"/>
                </a:lnTo>
                <a:lnTo>
                  <a:pt x="443175" y="252441"/>
                </a:lnTo>
                <a:close/>
              </a:path>
            </a:pathLst>
          </a:custGeom>
          <a:noFill/>
          <a:ln w="25400" cmpd="sng">
            <a:solidFill>
              <a:srgbClr val="C00000">
                <a:alpha val="97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77" name="TextBox 46"/>
          <p:cNvSpPr txBox="1">
            <a:spLocks noChangeArrowheads="1"/>
          </p:cNvSpPr>
          <p:nvPr/>
        </p:nvSpPr>
        <p:spPr bwMode="auto">
          <a:xfrm>
            <a:off x="2743199" y="6103208"/>
            <a:ext cx="22098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Tested vulnerability domain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2113493" y="2281576"/>
            <a:ext cx="914400" cy="5334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113493" y="1824376"/>
            <a:ext cx="0" cy="4038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027893" y="1824376"/>
            <a:ext cx="0" cy="4038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197632" y="2965789"/>
            <a:ext cx="92075" cy="2925762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50032" y="3118189"/>
            <a:ext cx="92075" cy="2925762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502432" y="3270589"/>
            <a:ext cx="92075" cy="2925762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845332" y="2853076"/>
            <a:ext cx="92075" cy="2927350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675469" y="3111839"/>
            <a:ext cx="92075" cy="2925762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694922" y="5358887"/>
            <a:ext cx="2927350" cy="1157287"/>
          </a:xfrm>
          <a:custGeom>
            <a:avLst/>
            <a:gdLst>
              <a:gd name="connsiteX0" fmla="*/ 92598 w 2928395"/>
              <a:gd name="connsiteY0" fmla="*/ 451412 h 1157468"/>
              <a:gd name="connsiteX1" fmla="*/ 509286 w 2928395"/>
              <a:gd name="connsiteY1" fmla="*/ 891250 h 1157468"/>
              <a:gd name="connsiteX2" fmla="*/ 601884 w 2928395"/>
              <a:gd name="connsiteY2" fmla="*/ 949124 h 1157468"/>
              <a:gd name="connsiteX3" fmla="*/ 775504 w 2928395"/>
              <a:gd name="connsiteY3" fmla="*/ 1064871 h 1157468"/>
              <a:gd name="connsiteX4" fmla="*/ 1099595 w 2928395"/>
              <a:gd name="connsiteY4" fmla="*/ 1157468 h 1157468"/>
              <a:gd name="connsiteX5" fmla="*/ 1412111 w 2928395"/>
              <a:gd name="connsiteY5" fmla="*/ 1157468 h 1157468"/>
              <a:gd name="connsiteX6" fmla="*/ 1724628 w 2928395"/>
              <a:gd name="connsiteY6" fmla="*/ 1053296 h 1157468"/>
              <a:gd name="connsiteX7" fmla="*/ 1863524 w 2928395"/>
              <a:gd name="connsiteY7" fmla="*/ 891250 h 1157468"/>
              <a:gd name="connsiteX8" fmla="*/ 2129742 w 2928395"/>
              <a:gd name="connsiteY8" fmla="*/ 763929 h 1157468"/>
              <a:gd name="connsiteX9" fmla="*/ 2500132 w 2928395"/>
              <a:gd name="connsiteY9" fmla="*/ 844952 h 1157468"/>
              <a:gd name="connsiteX10" fmla="*/ 2766349 w 2928395"/>
              <a:gd name="connsiteY10" fmla="*/ 868101 h 1157468"/>
              <a:gd name="connsiteX11" fmla="*/ 2928395 w 2928395"/>
              <a:gd name="connsiteY11" fmla="*/ 763929 h 1157468"/>
              <a:gd name="connsiteX12" fmla="*/ 2928395 w 2928395"/>
              <a:gd name="connsiteY12" fmla="*/ 555585 h 1157468"/>
              <a:gd name="connsiteX13" fmla="*/ 2870522 w 2928395"/>
              <a:gd name="connsiteY13" fmla="*/ 474562 h 1157468"/>
              <a:gd name="connsiteX14" fmla="*/ 2708476 w 2928395"/>
              <a:gd name="connsiteY14" fmla="*/ 277792 h 1157468"/>
              <a:gd name="connsiteX15" fmla="*/ 2442258 w 2928395"/>
              <a:gd name="connsiteY15" fmla="*/ 185195 h 1157468"/>
              <a:gd name="connsiteX16" fmla="*/ 2037144 w 2928395"/>
              <a:gd name="connsiteY16" fmla="*/ 162045 h 1157468"/>
              <a:gd name="connsiteX17" fmla="*/ 1886673 w 2928395"/>
              <a:gd name="connsiteY17" fmla="*/ 266218 h 1157468"/>
              <a:gd name="connsiteX18" fmla="*/ 1782501 w 2928395"/>
              <a:gd name="connsiteY18" fmla="*/ 405114 h 1157468"/>
              <a:gd name="connsiteX19" fmla="*/ 1689904 w 2928395"/>
              <a:gd name="connsiteY19" fmla="*/ 370390 h 1157468"/>
              <a:gd name="connsiteX20" fmla="*/ 1620456 w 2928395"/>
              <a:gd name="connsiteY20" fmla="*/ 358815 h 1157468"/>
              <a:gd name="connsiteX21" fmla="*/ 1539433 w 2928395"/>
              <a:gd name="connsiteY21" fmla="*/ 277792 h 1157468"/>
              <a:gd name="connsiteX22" fmla="*/ 1458410 w 2928395"/>
              <a:gd name="connsiteY22" fmla="*/ 208344 h 1157468"/>
              <a:gd name="connsiteX23" fmla="*/ 1354238 w 2928395"/>
              <a:gd name="connsiteY23" fmla="*/ 127321 h 1157468"/>
              <a:gd name="connsiteX24" fmla="*/ 1238491 w 2928395"/>
              <a:gd name="connsiteY24" fmla="*/ 81023 h 1157468"/>
              <a:gd name="connsiteX25" fmla="*/ 1215342 w 2928395"/>
              <a:gd name="connsiteY25" fmla="*/ 69448 h 1157468"/>
              <a:gd name="connsiteX26" fmla="*/ 1006998 w 2928395"/>
              <a:gd name="connsiteY26" fmla="*/ 23149 h 1157468"/>
              <a:gd name="connsiteX27" fmla="*/ 787079 w 2928395"/>
              <a:gd name="connsiteY27" fmla="*/ 0 h 1157468"/>
              <a:gd name="connsiteX28" fmla="*/ 682906 w 2928395"/>
              <a:gd name="connsiteY28" fmla="*/ 69448 h 1157468"/>
              <a:gd name="connsiteX29" fmla="*/ 613458 w 2928395"/>
              <a:gd name="connsiteY29" fmla="*/ 162045 h 1157468"/>
              <a:gd name="connsiteX30" fmla="*/ 462987 w 2928395"/>
              <a:gd name="connsiteY30" fmla="*/ 138896 h 1157468"/>
              <a:gd name="connsiteX31" fmla="*/ 277792 w 2928395"/>
              <a:gd name="connsiteY31" fmla="*/ 57873 h 1157468"/>
              <a:gd name="connsiteX32" fmla="*/ 81023 w 2928395"/>
              <a:gd name="connsiteY32" fmla="*/ 69448 h 1157468"/>
              <a:gd name="connsiteX33" fmla="*/ 0 w 2928395"/>
              <a:gd name="connsiteY33" fmla="*/ 254643 h 1157468"/>
              <a:gd name="connsiteX34" fmla="*/ 92598 w 2928395"/>
              <a:gd name="connsiteY34" fmla="*/ 451412 h 115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28395" h="1157468">
                <a:moveTo>
                  <a:pt x="92598" y="451412"/>
                </a:moveTo>
                <a:lnTo>
                  <a:pt x="509286" y="891250"/>
                </a:lnTo>
                <a:lnTo>
                  <a:pt x="601884" y="949124"/>
                </a:lnTo>
                <a:lnTo>
                  <a:pt x="775504" y="1064871"/>
                </a:lnTo>
                <a:lnTo>
                  <a:pt x="1099595" y="1157468"/>
                </a:lnTo>
                <a:lnTo>
                  <a:pt x="1412111" y="1157468"/>
                </a:lnTo>
                <a:lnTo>
                  <a:pt x="1724628" y="1053296"/>
                </a:lnTo>
                <a:lnTo>
                  <a:pt x="1863524" y="891250"/>
                </a:lnTo>
                <a:lnTo>
                  <a:pt x="2129742" y="763929"/>
                </a:lnTo>
                <a:lnTo>
                  <a:pt x="2500132" y="844952"/>
                </a:lnTo>
                <a:lnTo>
                  <a:pt x="2766349" y="868101"/>
                </a:lnTo>
                <a:lnTo>
                  <a:pt x="2928395" y="763929"/>
                </a:lnTo>
                <a:lnTo>
                  <a:pt x="2928395" y="555585"/>
                </a:lnTo>
                <a:lnTo>
                  <a:pt x="2870522" y="474562"/>
                </a:lnTo>
                <a:lnTo>
                  <a:pt x="2708476" y="277792"/>
                </a:lnTo>
                <a:lnTo>
                  <a:pt x="2442258" y="185195"/>
                </a:lnTo>
                <a:lnTo>
                  <a:pt x="2037144" y="162045"/>
                </a:lnTo>
                <a:lnTo>
                  <a:pt x="1886673" y="266218"/>
                </a:lnTo>
                <a:lnTo>
                  <a:pt x="1782501" y="405114"/>
                </a:lnTo>
                <a:lnTo>
                  <a:pt x="1689904" y="370390"/>
                </a:lnTo>
                <a:lnTo>
                  <a:pt x="1620456" y="358815"/>
                </a:lnTo>
                <a:lnTo>
                  <a:pt x="1539433" y="277792"/>
                </a:lnTo>
                <a:lnTo>
                  <a:pt x="1458410" y="208344"/>
                </a:lnTo>
                <a:cubicBezTo>
                  <a:pt x="1423686" y="181336"/>
                  <a:pt x="1392309" y="149362"/>
                  <a:pt x="1354238" y="127321"/>
                </a:cubicBezTo>
                <a:cubicBezTo>
                  <a:pt x="1318276" y="106501"/>
                  <a:pt x="1276849" y="97005"/>
                  <a:pt x="1238491" y="81023"/>
                </a:cubicBezTo>
                <a:cubicBezTo>
                  <a:pt x="1230527" y="77705"/>
                  <a:pt x="1223058" y="73306"/>
                  <a:pt x="1215342" y="69448"/>
                </a:cubicBezTo>
                <a:lnTo>
                  <a:pt x="1006998" y="23149"/>
                </a:lnTo>
                <a:lnTo>
                  <a:pt x="787079" y="0"/>
                </a:lnTo>
                <a:lnTo>
                  <a:pt x="682906" y="69448"/>
                </a:lnTo>
                <a:lnTo>
                  <a:pt x="613458" y="162045"/>
                </a:lnTo>
                <a:lnTo>
                  <a:pt x="462987" y="138896"/>
                </a:lnTo>
                <a:lnTo>
                  <a:pt x="277792" y="57873"/>
                </a:lnTo>
                <a:lnTo>
                  <a:pt x="81023" y="69448"/>
                </a:lnTo>
                <a:lnTo>
                  <a:pt x="0" y="254643"/>
                </a:lnTo>
                <a:lnTo>
                  <a:pt x="92598" y="451412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  <a:ln w="38100" cmpd="sng">
            <a:solidFill>
              <a:schemeClr val="tx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287" name="TextBox 59"/>
          <p:cNvSpPr txBox="1">
            <a:spLocks noChangeArrowheads="1"/>
          </p:cNvSpPr>
          <p:nvPr/>
        </p:nvSpPr>
        <p:spPr bwMode="auto">
          <a:xfrm>
            <a:off x="3141664" y="2213828"/>
            <a:ext cx="191293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1. Downscale multiple model projections</a:t>
            </a:r>
          </a:p>
        </p:txBody>
      </p:sp>
      <p:sp>
        <p:nvSpPr>
          <p:cNvPr id="53288" name="TextBox 60"/>
          <p:cNvSpPr txBox="1">
            <a:spLocks noChangeArrowheads="1"/>
          </p:cNvSpPr>
          <p:nvPr/>
        </p:nvSpPr>
        <p:spPr bwMode="auto">
          <a:xfrm>
            <a:off x="3125788" y="3360003"/>
            <a:ext cx="27035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2. Hope the GCMs are correct.</a:t>
            </a:r>
          </a:p>
          <a:p>
            <a:endParaRPr lang="en-US" sz="1600" dirty="0">
              <a:latin typeface="Calibri" pitchFamily="34" charset="0"/>
            </a:endParaRPr>
          </a:p>
          <a:p>
            <a:r>
              <a:rPr lang="en-US" sz="1600" dirty="0">
                <a:latin typeface="Calibri" pitchFamily="34" charset="0"/>
              </a:rPr>
              <a:t>3. Generate a few water supply series. </a:t>
            </a:r>
          </a:p>
        </p:txBody>
      </p:sp>
      <p:sp>
        <p:nvSpPr>
          <p:cNvPr id="53289" name="TextBox 61"/>
          <p:cNvSpPr txBox="1">
            <a:spLocks noChangeArrowheads="1"/>
          </p:cNvSpPr>
          <p:nvPr/>
        </p:nvSpPr>
        <p:spPr bwMode="auto">
          <a:xfrm>
            <a:off x="3125789" y="4681597"/>
            <a:ext cx="1912937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4. Find whether system is vulnerable for these serie</a:t>
            </a:r>
            <a:r>
              <a:rPr lang="en-US" dirty="0">
                <a:latin typeface="Calibri" pitchFamily="34" charset="0"/>
              </a:rPr>
              <a:t>s</a:t>
            </a:r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>
          <a:xfrm>
            <a:off x="10162952" y="6514568"/>
            <a:ext cx="464288" cy="27432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8438FDC-A406-4586-AD72-71F1D9FE034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018244" y="110066"/>
            <a:ext cx="8444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Unhelpful GCM-based Planning vs. Bottom-Up Scenario Planning with Stakeholders</a:t>
            </a:r>
          </a:p>
        </p:txBody>
      </p:sp>
      <p:sp>
        <p:nvSpPr>
          <p:cNvPr id="61" name="Freeform 60"/>
          <p:cNvSpPr/>
          <p:nvPr/>
        </p:nvSpPr>
        <p:spPr>
          <a:xfrm>
            <a:off x="7010400" y="685800"/>
            <a:ext cx="2895600" cy="533400"/>
          </a:xfrm>
          <a:custGeom>
            <a:avLst/>
            <a:gdLst>
              <a:gd name="connsiteX0" fmla="*/ 92598 w 2928395"/>
              <a:gd name="connsiteY0" fmla="*/ 451412 h 1157468"/>
              <a:gd name="connsiteX1" fmla="*/ 509286 w 2928395"/>
              <a:gd name="connsiteY1" fmla="*/ 891250 h 1157468"/>
              <a:gd name="connsiteX2" fmla="*/ 601884 w 2928395"/>
              <a:gd name="connsiteY2" fmla="*/ 949124 h 1157468"/>
              <a:gd name="connsiteX3" fmla="*/ 775504 w 2928395"/>
              <a:gd name="connsiteY3" fmla="*/ 1064871 h 1157468"/>
              <a:gd name="connsiteX4" fmla="*/ 1099595 w 2928395"/>
              <a:gd name="connsiteY4" fmla="*/ 1157468 h 1157468"/>
              <a:gd name="connsiteX5" fmla="*/ 1412111 w 2928395"/>
              <a:gd name="connsiteY5" fmla="*/ 1157468 h 1157468"/>
              <a:gd name="connsiteX6" fmla="*/ 1724628 w 2928395"/>
              <a:gd name="connsiteY6" fmla="*/ 1053296 h 1157468"/>
              <a:gd name="connsiteX7" fmla="*/ 1863524 w 2928395"/>
              <a:gd name="connsiteY7" fmla="*/ 891250 h 1157468"/>
              <a:gd name="connsiteX8" fmla="*/ 2129742 w 2928395"/>
              <a:gd name="connsiteY8" fmla="*/ 763929 h 1157468"/>
              <a:gd name="connsiteX9" fmla="*/ 2500132 w 2928395"/>
              <a:gd name="connsiteY9" fmla="*/ 844952 h 1157468"/>
              <a:gd name="connsiteX10" fmla="*/ 2766349 w 2928395"/>
              <a:gd name="connsiteY10" fmla="*/ 868101 h 1157468"/>
              <a:gd name="connsiteX11" fmla="*/ 2928395 w 2928395"/>
              <a:gd name="connsiteY11" fmla="*/ 763929 h 1157468"/>
              <a:gd name="connsiteX12" fmla="*/ 2928395 w 2928395"/>
              <a:gd name="connsiteY12" fmla="*/ 555585 h 1157468"/>
              <a:gd name="connsiteX13" fmla="*/ 2870522 w 2928395"/>
              <a:gd name="connsiteY13" fmla="*/ 474562 h 1157468"/>
              <a:gd name="connsiteX14" fmla="*/ 2708476 w 2928395"/>
              <a:gd name="connsiteY14" fmla="*/ 277792 h 1157468"/>
              <a:gd name="connsiteX15" fmla="*/ 2442258 w 2928395"/>
              <a:gd name="connsiteY15" fmla="*/ 185195 h 1157468"/>
              <a:gd name="connsiteX16" fmla="*/ 2037144 w 2928395"/>
              <a:gd name="connsiteY16" fmla="*/ 162045 h 1157468"/>
              <a:gd name="connsiteX17" fmla="*/ 1886673 w 2928395"/>
              <a:gd name="connsiteY17" fmla="*/ 266218 h 1157468"/>
              <a:gd name="connsiteX18" fmla="*/ 1782501 w 2928395"/>
              <a:gd name="connsiteY18" fmla="*/ 405114 h 1157468"/>
              <a:gd name="connsiteX19" fmla="*/ 1689904 w 2928395"/>
              <a:gd name="connsiteY19" fmla="*/ 370390 h 1157468"/>
              <a:gd name="connsiteX20" fmla="*/ 1620456 w 2928395"/>
              <a:gd name="connsiteY20" fmla="*/ 358815 h 1157468"/>
              <a:gd name="connsiteX21" fmla="*/ 1539433 w 2928395"/>
              <a:gd name="connsiteY21" fmla="*/ 277792 h 1157468"/>
              <a:gd name="connsiteX22" fmla="*/ 1458410 w 2928395"/>
              <a:gd name="connsiteY22" fmla="*/ 208344 h 1157468"/>
              <a:gd name="connsiteX23" fmla="*/ 1354238 w 2928395"/>
              <a:gd name="connsiteY23" fmla="*/ 127321 h 1157468"/>
              <a:gd name="connsiteX24" fmla="*/ 1238491 w 2928395"/>
              <a:gd name="connsiteY24" fmla="*/ 81023 h 1157468"/>
              <a:gd name="connsiteX25" fmla="*/ 1215342 w 2928395"/>
              <a:gd name="connsiteY25" fmla="*/ 69448 h 1157468"/>
              <a:gd name="connsiteX26" fmla="*/ 1006998 w 2928395"/>
              <a:gd name="connsiteY26" fmla="*/ 23149 h 1157468"/>
              <a:gd name="connsiteX27" fmla="*/ 787079 w 2928395"/>
              <a:gd name="connsiteY27" fmla="*/ 0 h 1157468"/>
              <a:gd name="connsiteX28" fmla="*/ 682906 w 2928395"/>
              <a:gd name="connsiteY28" fmla="*/ 69448 h 1157468"/>
              <a:gd name="connsiteX29" fmla="*/ 613458 w 2928395"/>
              <a:gd name="connsiteY29" fmla="*/ 162045 h 1157468"/>
              <a:gd name="connsiteX30" fmla="*/ 462987 w 2928395"/>
              <a:gd name="connsiteY30" fmla="*/ 138896 h 1157468"/>
              <a:gd name="connsiteX31" fmla="*/ 277792 w 2928395"/>
              <a:gd name="connsiteY31" fmla="*/ 57873 h 1157468"/>
              <a:gd name="connsiteX32" fmla="*/ 81023 w 2928395"/>
              <a:gd name="connsiteY32" fmla="*/ 69448 h 1157468"/>
              <a:gd name="connsiteX33" fmla="*/ 0 w 2928395"/>
              <a:gd name="connsiteY33" fmla="*/ 254643 h 1157468"/>
              <a:gd name="connsiteX34" fmla="*/ 92598 w 2928395"/>
              <a:gd name="connsiteY34" fmla="*/ 451412 h 115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28395" h="1157468">
                <a:moveTo>
                  <a:pt x="92598" y="451412"/>
                </a:moveTo>
                <a:lnTo>
                  <a:pt x="509286" y="891250"/>
                </a:lnTo>
                <a:lnTo>
                  <a:pt x="601884" y="949124"/>
                </a:lnTo>
                <a:lnTo>
                  <a:pt x="775504" y="1064871"/>
                </a:lnTo>
                <a:lnTo>
                  <a:pt x="1099595" y="1157468"/>
                </a:lnTo>
                <a:lnTo>
                  <a:pt x="1412111" y="1157468"/>
                </a:lnTo>
                <a:lnTo>
                  <a:pt x="1724628" y="1053296"/>
                </a:lnTo>
                <a:lnTo>
                  <a:pt x="1863524" y="891250"/>
                </a:lnTo>
                <a:lnTo>
                  <a:pt x="2129742" y="763929"/>
                </a:lnTo>
                <a:lnTo>
                  <a:pt x="2500132" y="844952"/>
                </a:lnTo>
                <a:lnTo>
                  <a:pt x="2766349" y="868101"/>
                </a:lnTo>
                <a:lnTo>
                  <a:pt x="2928395" y="763929"/>
                </a:lnTo>
                <a:lnTo>
                  <a:pt x="2928395" y="555585"/>
                </a:lnTo>
                <a:lnTo>
                  <a:pt x="2870522" y="474562"/>
                </a:lnTo>
                <a:lnTo>
                  <a:pt x="2708476" y="277792"/>
                </a:lnTo>
                <a:lnTo>
                  <a:pt x="2442258" y="185195"/>
                </a:lnTo>
                <a:lnTo>
                  <a:pt x="2037144" y="162045"/>
                </a:lnTo>
                <a:lnTo>
                  <a:pt x="1886673" y="266218"/>
                </a:lnTo>
                <a:lnTo>
                  <a:pt x="1782501" y="405114"/>
                </a:lnTo>
                <a:lnTo>
                  <a:pt x="1689904" y="370390"/>
                </a:lnTo>
                <a:lnTo>
                  <a:pt x="1620456" y="358815"/>
                </a:lnTo>
                <a:lnTo>
                  <a:pt x="1539433" y="277792"/>
                </a:lnTo>
                <a:lnTo>
                  <a:pt x="1458410" y="208344"/>
                </a:lnTo>
                <a:cubicBezTo>
                  <a:pt x="1423686" y="181336"/>
                  <a:pt x="1392309" y="149362"/>
                  <a:pt x="1354238" y="127321"/>
                </a:cubicBezTo>
                <a:cubicBezTo>
                  <a:pt x="1318276" y="106501"/>
                  <a:pt x="1276849" y="97005"/>
                  <a:pt x="1238491" y="81023"/>
                </a:cubicBezTo>
                <a:cubicBezTo>
                  <a:pt x="1230527" y="77705"/>
                  <a:pt x="1223058" y="73306"/>
                  <a:pt x="1215342" y="69448"/>
                </a:cubicBezTo>
                <a:lnTo>
                  <a:pt x="1006998" y="23149"/>
                </a:lnTo>
                <a:lnTo>
                  <a:pt x="787079" y="0"/>
                </a:lnTo>
                <a:lnTo>
                  <a:pt x="682906" y="69448"/>
                </a:lnTo>
                <a:lnTo>
                  <a:pt x="613458" y="162045"/>
                </a:lnTo>
                <a:lnTo>
                  <a:pt x="462987" y="138896"/>
                </a:lnTo>
                <a:lnTo>
                  <a:pt x="277792" y="57873"/>
                </a:lnTo>
                <a:lnTo>
                  <a:pt x="81023" y="69448"/>
                </a:lnTo>
                <a:lnTo>
                  <a:pt x="0" y="254643"/>
                </a:lnTo>
                <a:lnTo>
                  <a:pt x="92598" y="451412"/>
                </a:lnTo>
                <a:close/>
              </a:path>
            </a:pathLst>
          </a:custGeom>
          <a:solidFill>
            <a:srgbClr val="4F81BD">
              <a:alpha val="9020"/>
            </a:srgb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TextBox 33"/>
          <p:cNvSpPr txBox="1">
            <a:spLocks noChangeArrowheads="1"/>
          </p:cNvSpPr>
          <p:nvPr/>
        </p:nvSpPr>
        <p:spPr bwMode="auto">
          <a:xfrm>
            <a:off x="7443788" y="881062"/>
            <a:ext cx="32242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Planning Scenarios </a:t>
            </a:r>
          </a:p>
        </p:txBody>
      </p:sp>
      <p:sp>
        <p:nvSpPr>
          <p:cNvPr id="49" name="Bent Arrow 48"/>
          <p:cNvSpPr/>
          <p:nvPr/>
        </p:nvSpPr>
        <p:spPr>
          <a:xfrm rot="10800000">
            <a:off x="4953000" y="2217003"/>
            <a:ext cx="914400" cy="914400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>
            <a:off x="5867400" y="4579203"/>
            <a:ext cx="914400" cy="914400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63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CRIDA Steps (orange) Parallel Typical Water Resources Planning Steps (blue)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80" b="23366"/>
          <a:stretch/>
        </p:blipFill>
        <p:spPr bwMode="auto">
          <a:xfrm>
            <a:off x="609600" y="1524000"/>
            <a:ext cx="11031163" cy="5311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301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0" r="4339"/>
          <a:stretch/>
        </p:blipFill>
        <p:spPr bwMode="auto">
          <a:xfrm>
            <a:off x="3264665" y="0"/>
            <a:ext cx="893927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5948335"/>
            <a:ext cx="2667000" cy="7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Alexis </a:t>
            </a:r>
            <a:r>
              <a:rPr lang="en-US" sz="2000" dirty="0" err="1"/>
              <a:t>Dufour</a:t>
            </a:r>
            <a:r>
              <a:rPr lang="en-US" sz="2000" dirty="0"/>
              <a:t>, SFPUC Water Enterprise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5CD5286-DED8-4F19-BDCD-43CE5FF98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609600"/>
            <a:ext cx="3124200" cy="444976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Sometimes system failure is not all about climate change</a:t>
            </a:r>
          </a:p>
        </p:txBody>
      </p:sp>
    </p:spTree>
    <p:extLst>
      <p:ext uri="{BB962C8B-B14F-4D97-AF65-F5344CB8AC3E}">
        <p14:creationId xmlns:p14="http://schemas.microsoft.com/office/powerpoint/2010/main" val="355010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Structuring a Collaborative Process  for Vulnerability Assessment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286001"/>
            <a:ext cx="4876800" cy="3840163"/>
          </a:xfrm>
        </p:spPr>
        <p:txBody>
          <a:bodyPr/>
          <a:lstStyle/>
          <a:p>
            <a:r>
              <a:rPr lang="en-US" dirty="0"/>
              <a:t>Water resources system model </a:t>
            </a:r>
          </a:p>
          <a:p>
            <a:r>
              <a:rPr lang="en-US" dirty="0"/>
              <a:t>External drivers </a:t>
            </a:r>
          </a:p>
          <a:p>
            <a:r>
              <a:rPr lang="en-US" dirty="0"/>
              <a:t>Performance metrics </a:t>
            </a:r>
          </a:p>
          <a:p>
            <a:r>
              <a:rPr lang="en-US" dirty="0"/>
              <a:t>Critical thresholds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A7CEB-D674-42FF-A0BB-05BB94637C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800" y="1447800"/>
            <a:ext cx="3886200" cy="538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8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title"/>
          </p:nvPr>
        </p:nvSpPr>
        <p:spPr>
          <a:xfrm>
            <a:off x="701566" y="255412"/>
            <a:ext cx="10515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Shared Vision Planning/ Stakeholder Engagement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477000" y="2027237"/>
            <a:ext cx="5181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Shared Vision Planning (SVP) is a collaborative approach to formulating water management solutions that combines three disparate practices:  </a:t>
            </a:r>
          </a:p>
          <a:p>
            <a:pPr marL="0" indent="0">
              <a:buNone/>
            </a:pPr>
            <a:endParaRPr lang="en-US" sz="2400" dirty="0"/>
          </a:p>
          <a:p>
            <a:pPr marL="850392" lvl="1" indent="-457200">
              <a:buFont typeface="+mj-lt"/>
              <a:buAutoNum type="arabicPeriod"/>
            </a:pPr>
            <a:r>
              <a:rPr lang="en-US" dirty="0"/>
              <a:t>Traditional water resources planning 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dirty="0"/>
              <a:t>Structured public participation &amp; </a:t>
            </a:r>
          </a:p>
          <a:p>
            <a:pPr marL="850392" lvl="1" indent="-457200">
              <a:buFont typeface="+mj-lt"/>
              <a:buAutoNum type="arabicPeriod"/>
            </a:pPr>
            <a:r>
              <a:rPr lang="en-US" dirty="0"/>
              <a:t>Collaborative computer modeling</a:t>
            </a:r>
          </a:p>
          <a:p>
            <a:endParaRPr lang="en-US" dirty="0"/>
          </a:p>
        </p:txBody>
      </p:sp>
      <p:pic>
        <p:nvPicPr>
          <p:cNvPr id="29699" name="Picture 4" descr="hmcircnoword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398412"/>
            <a:ext cx="5562600" cy="54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644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37" y="228600"/>
            <a:ext cx="6466563" cy="19812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Stakeholders know lots about your system, and know what system failure is all about</a:t>
            </a:r>
          </a:p>
        </p:txBody>
      </p:sp>
      <p:pic>
        <p:nvPicPr>
          <p:cNvPr id="4" name="Picture 5" descr="Taller01_Peru 04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410103"/>
            <a:ext cx="5829367" cy="4371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eru 044 7-10 workshop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6623" y="2628"/>
            <a:ext cx="5552163" cy="395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03"/>
          <a:stretch/>
        </p:blipFill>
        <p:spPr>
          <a:xfrm>
            <a:off x="6629400" y="4059662"/>
            <a:ext cx="5181601" cy="279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1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Key Elements of a Water Resources Systems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728" b="11653"/>
          <a:stretch/>
        </p:blipFill>
        <p:spPr bwMode="auto">
          <a:xfrm>
            <a:off x="609600" y="884238"/>
            <a:ext cx="1097280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9475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8300" y="1"/>
            <a:ext cx="8915400" cy="715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3856B5C-9F49-41EA-8B53-08C2F63F372A}"/>
              </a:ext>
            </a:extLst>
          </p:cNvPr>
          <p:cNvSpPr/>
          <p:nvPr/>
        </p:nvSpPr>
        <p:spPr>
          <a:xfrm>
            <a:off x="7010400" y="685800"/>
            <a:ext cx="2590800" cy="1371600"/>
          </a:xfrm>
          <a:prstGeom prst="ellipse">
            <a:avLst/>
          </a:prstGeom>
          <a:solidFill>
            <a:srgbClr val="FFFF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07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email">
            <a:lum contrast="-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44"/>
          <a:stretch/>
        </p:blipFill>
        <p:spPr bwMode="auto">
          <a:xfrm>
            <a:off x="304800" y="1447800"/>
            <a:ext cx="41148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998" y="76200"/>
            <a:ext cx="6578602" cy="1143000"/>
          </a:xfrm>
        </p:spPr>
        <p:txBody>
          <a:bodyPr>
            <a:noAutofit/>
          </a:bodyPr>
          <a:lstStyle/>
          <a:p>
            <a:r>
              <a:rPr lang="en-US" sz="2800" dirty="0"/>
              <a:t>Many interest groups, which may have lots of suggestions for performance indicators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 cstate="print">
            <a:lum contrast="-43000"/>
          </a:blip>
          <a:srcRect r="12954"/>
          <a:stretch/>
        </p:blipFill>
        <p:spPr bwMode="auto">
          <a:xfrm>
            <a:off x="4114801" y="1447800"/>
            <a:ext cx="53340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email">
            <a:lum contrast="-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705"/>
          <a:stretch/>
        </p:blipFill>
        <p:spPr bwMode="auto">
          <a:xfrm>
            <a:off x="304800" y="4992414"/>
            <a:ext cx="6477000" cy="1865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10972800" cy="45259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Recreation Boating &amp; Tourism</a:t>
            </a:r>
          </a:p>
          <a:p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Commercial Navigation</a:t>
            </a:r>
          </a:p>
          <a:p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Environment </a:t>
            </a:r>
          </a:p>
          <a:p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Municipal and Industrial Water Uses</a:t>
            </a:r>
          </a:p>
          <a:p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Hydropower</a:t>
            </a:r>
          </a:p>
          <a:p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Coastal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09FA0B-EDB3-4391-8AD2-5CD0751BBA2A}"/>
              </a:ext>
            </a:extLst>
          </p:cNvPr>
          <p:cNvSpPr txBox="1">
            <a:spLocks/>
          </p:cNvSpPr>
          <p:nvPr/>
        </p:nvSpPr>
        <p:spPr>
          <a:xfrm>
            <a:off x="9601200" y="76200"/>
            <a:ext cx="2514599" cy="31885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Example from the Binational (US-Canada) Great Lakes-St. Lawrence Seaway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14419-5EF4-40FB-80D1-840C60574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331" y="3373821"/>
            <a:ext cx="5232669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14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CRIDA?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There’s been a lot of thinking about Climate Adaptation and about Water Resources Management</a:t>
            </a:r>
          </a:p>
          <a:p>
            <a:r>
              <a:rPr lang="en-US" dirty="0"/>
              <a:t>Many seem to think that we need to treat our adaptation challenges as a climate science problem.</a:t>
            </a:r>
          </a:p>
          <a:p>
            <a:r>
              <a:rPr lang="en-US" dirty="0"/>
              <a:t>I.e., climate science can come in and rescue us and provide us with resilient systems.</a:t>
            </a:r>
          </a:p>
          <a:p>
            <a:r>
              <a:rPr lang="en-US" dirty="0"/>
              <a:t>But water resources management is still a water problem. We need to build on what we know, not take an entirely new direction.</a:t>
            </a:r>
          </a:p>
        </p:txBody>
      </p:sp>
    </p:spTree>
    <p:extLst>
      <p:ext uri="{BB962C8B-B14F-4D97-AF65-F5344CB8AC3E}">
        <p14:creationId xmlns:p14="http://schemas.microsoft.com/office/powerpoint/2010/main" val="3778227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31105"/>
            <a:ext cx="10276490" cy="880533"/>
          </a:xfrm>
        </p:spPr>
        <p:txBody>
          <a:bodyPr>
            <a:noAutofit/>
          </a:bodyPr>
          <a:lstStyle/>
          <a:p>
            <a:r>
              <a:rPr lang="en-US" sz="3200" b="1" dirty="0"/>
              <a:t>Some examples of Great Lakes Performance Indicators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12954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Economic</a:t>
            </a:r>
          </a:p>
          <a:p>
            <a:pPr lvl="1"/>
            <a:r>
              <a:rPr lang="en-US" dirty="0"/>
              <a:t>Transportation costs (Navigation)</a:t>
            </a:r>
          </a:p>
          <a:p>
            <a:pPr lvl="1"/>
            <a:r>
              <a:rPr lang="en-US" dirty="0"/>
              <a:t>Infrastructure Investment Costs (Municipal/Industrial)</a:t>
            </a:r>
          </a:p>
          <a:p>
            <a:pPr lvl="1"/>
            <a:r>
              <a:rPr lang="en-US" dirty="0"/>
              <a:t>Water Quality Investments (Municipal/Industrial)</a:t>
            </a:r>
          </a:p>
          <a:p>
            <a:pPr lvl="1"/>
            <a:r>
              <a:rPr lang="en-US" dirty="0"/>
              <a:t>Willingness to Pay (Recreation)</a:t>
            </a:r>
          </a:p>
          <a:p>
            <a:pPr lvl="1"/>
            <a:r>
              <a:rPr lang="en-US" dirty="0"/>
              <a:t>Cost of foregone peaking opportunities (Hydropower)</a:t>
            </a:r>
          </a:p>
          <a:p>
            <a:r>
              <a:rPr lang="en-US" dirty="0"/>
              <a:t>Environmental Quality</a:t>
            </a:r>
          </a:p>
          <a:p>
            <a:pPr lvl="1"/>
            <a:r>
              <a:rPr lang="en-US" dirty="0"/>
              <a:t>32 key performance indicators (too many!)</a:t>
            </a:r>
          </a:p>
          <a:p>
            <a:r>
              <a:rPr lang="en-US" dirty="0"/>
              <a:t>Social well-being</a:t>
            </a:r>
          </a:p>
          <a:p>
            <a:pPr lvl="1"/>
            <a:r>
              <a:rPr lang="en-US" dirty="0"/>
              <a:t>Beach access (Coastal)</a:t>
            </a:r>
          </a:p>
          <a:p>
            <a:pPr lvl="1"/>
            <a:r>
              <a:rPr lang="en-US" dirty="0"/>
              <a:t>Four indicators for Floods (Coastal)</a:t>
            </a:r>
          </a:p>
        </p:txBody>
      </p:sp>
      <p:pic>
        <p:nvPicPr>
          <p:cNvPr id="4" name="Picture 3" descr="ICIWaRM_Logo_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5612" y="5977467"/>
            <a:ext cx="2195878" cy="8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91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Implementing a Bottom-up Vulnerability Assessment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95400"/>
            <a:ext cx="8229600" cy="5257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Input from Step 1 </a:t>
            </a:r>
          </a:p>
          <a:p>
            <a:pPr marL="0" indent="0">
              <a:buNone/>
            </a:pPr>
            <a:r>
              <a:rPr lang="en-US" dirty="0"/>
              <a:t>• Water resources system model </a:t>
            </a:r>
          </a:p>
          <a:p>
            <a:pPr marL="0" indent="0">
              <a:buNone/>
            </a:pPr>
            <a:r>
              <a:rPr lang="en-US" dirty="0"/>
              <a:t>• External drivers </a:t>
            </a:r>
          </a:p>
          <a:p>
            <a:pPr marL="0" indent="0">
              <a:buNone/>
            </a:pPr>
            <a:r>
              <a:rPr lang="en-US" dirty="0"/>
              <a:t>• Performance metrics </a:t>
            </a:r>
          </a:p>
          <a:p>
            <a:pPr marL="0" indent="0">
              <a:buNone/>
            </a:pPr>
            <a:r>
              <a:rPr lang="en-US" dirty="0"/>
              <a:t>• Critical thresholds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 from Step 2 </a:t>
            </a:r>
          </a:p>
          <a:p>
            <a:pPr marL="0" indent="0">
              <a:buNone/>
            </a:pPr>
            <a:r>
              <a:rPr lang="en-US" dirty="0"/>
              <a:t>• Stress test results showing the limits of performance </a:t>
            </a:r>
          </a:p>
          <a:p>
            <a:pPr marL="0" indent="0">
              <a:buNone/>
            </a:pPr>
            <a:r>
              <a:rPr lang="en-US" dirty="0"/>
              <a:t>• An assessment of the plausibility that future stressors will lead to unacceptable performance </a:t>
            </a:r>
          </a:p>
          <a:p>
            <a:pPr marL="0" indent="0">
              <a:buNone/>
            </a:pPr>
            <a:r>
              <a:rPr lang="en-US" dirty="0"/>
              <a:t>• An assessment of analytical uncertainty and how it affects the choice of options </a:t>
            </a:r>
          </a:p>
          <a:p>
            <a:pPr marL="0" indent="0">
              <a:buNone/>
            </a:pPr>
            <a:r>
              <a:rPr lang="en-US" dirty="0"/>
              <a:t>• A measure of level of concern based on the assessment of plausibility and analytical uncertainty</a:t>
            </a:r>
          </a:p>
        </p:txBody>
      </p:sp>
    </p:spTree>
    <p:extLst>
      <p:ext uri="{BB962C8B-B14F-4D97-AF65-F5344CB8AC3E}">
        <p14:creationId xmlns:p14="http://schemas.microsoft.com/office/powerpoint/2010/main" val="3110538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8;p16">
            <a:extLst>
              <a:ext uri="{FF2B5EF4-FFF2-40B4-BE49-F238E27FC236}">
                <a16:creationId xmlns:a16="http://schemas.microsoft.com/office/drawing/2014/main" id="{9CB598E5-4657-46C8-B9BC-2A01D2CB937D}"/>
              </a:ext>
            </a:extLst>
          </p:cNvPr>
          <p:cNvSpPr txBox="1"/>
          <p:nvPr/>
        </p:nvSpPr>
        <p:spPr>
          <a:xfrm>
            <a:off x="1895765" y="162620"/>
            <a:ext cx="892463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 b="1" dirty="0">
                <a:latin typeface="Microsoft YaHei"/>
                <a:ea typeface="Microsoft YaHei"/>
                <a:cs typeface="Microsoft YaHei"/>
                <a:sym typeface="Microsoft YaHei"/>
              </a:rPr>
              <a:t>Vulnerability Assessment – </a:t>
            </a:r>
            <a:r>
              <a:rPr lang="nl-NL" sz="2800" b="1" kern="1200" dirty="0"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Microsoft YaHei"/>
              </a:rPr>
              <a:t>Stress Test</a:t>
            </a:r>
            <a:endParaRPr sz="2800" b="1" kern="1200" dirty="0"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58DCF-5AAC-4D43-AB3B-112C1A1E6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33"/>
          <a:stretch/>
        </p:blipFill>
        <p:spPr>
          <a:xfrm>
            <a:off x="2743200" y="762000"/>
            <a:ext cx="9433034" cy="60137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C879DE-505D-4C27-B5AC-4330E8D7C277}"/>
              </a:ext>
            </a:extLst>
          </p:cNvPr>
          <p:cNvSpPr txBox="1"/>
          <p:nvPr/>
        </p:nvSpPr>
        <p:spPr>
          <a:xfrm>
            <a:off x="304800" y="13716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Plausibility of “Failure”</a:t>
            </a:r>
          </a:p>
          <a:p>
            <a:endParaRPr lang="en-US" sz="2800" dirty="0"/>
          </a:p>
          <a:p>
            <a:r>
              <a:rPr lang="en-US" sz="2800" dirty="0"/>
              <a:t>(In this case, &lt;220 hm3 flow into the reservoir, </a:t>
            </a:r>
            <a:r>
              <a:rPr lang="en-US" sz="2800" dirty="0" err="1"/>
              <a:t>Limari</a:t>
            </a:r>
            <a:r>
              <a:rPr lang="en-US" sz="2800" dirty="0"/>
              <a:t> Basin, Chile)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FAF1B-3C6C-4B0F-90E2-0BF2C02778C4}"/>
              </a:ext>
            </a:extLst>
          </p:cNvPr>
          <p:cNvSpPr txBox="1"/>
          <p:nvPr/>
        </p:nvSpPr>
        <p:spPr>
          <a:xfrm>
            <a:off x="304800" y="5599093"/>
            <a:ext cx="228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Source: Koen Verbist</a:t>
            </a:r>
          </a:p>
        </p:txBody>
      </p:sp>
    </p:spTree>
    <p:extLst>
      <p:ext uri="{BB962C8B-B14F-4D97-AF65-F5344CB8AC3E}">
        <p14:creationId xmlns:p14="http://schemas.microsoft.com/office/powerpoint/2010/main" val="3441035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1"/>
            <a:ext cx="3366784" cy="327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(a) High scatter in data and (b) ~75% of simulations suggesting system failure puts us in Quadrants III or IV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9184" y="0"/>
            <a:ext cx="867281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AEA41-104F-4760-B134-89CF14550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3"/>
          <a:stretch/>
        </p:blipFill>
        <p:spPr>
          <a:xfrm>
            <a:off x="-48841" y="4197041"/>
            <a:ext cx="4173915" cy="26609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C713F35-75DB-40A4-BEE0-EA40C1E1CD3C}"/>
              </a:ext>
            </a:extLst>
          </p:cNvPr>
          <p:cNvSpPr/>
          <p:nvPr/>
        </p:nvSpPr>
        <p:spPr>
          <a:xfrm>
            <a:off x="8839200" y="381000"/>
            <a:ext cx="2590800" cy="4399838"/>
          </a:xfrm>
          <a:prstGeom prst="ellipse">
            <a:avLst/>
          </a:prstGeom>
          <a:solidFill>
            <a:srgbClr val="FFFF00">
              <a:alpha val="12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95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3: Formulating Alternative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820400" cy="5257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Input from Step 2</a:t>
            </a:r>
          </a:p>
          <a:p>
            <a:pPr marL="0" indent="0">
              <a:buNone/>
            </a:pPr>
            <a:r>
              <a:rPr lang="en-US" dirty="0"/>
              <a:t>•	Stress test results showing the limits of performance</a:t>
            </a:r>
          </a:p>
          <a:p>
            <a:pPr marL="0" indent="0">
              <a:buNone/>
            </a:pPr>
            <a:r>
              <a:rPr lang="en-US" dirty="0"/>
              <a:t>•	An assessment of the plausibility that future stressors will lead to unacceptable performance</a:t>
            </a:r>
          </a:p>
          <a:p>
            <a:pPr marL="0" indent="0">
              <a:buNone/>
            </a:pPr>
            <a:r>
              <a:rPr lang="en-US" dirty="0"/>
              <a:t>•	An assessment of analytical uncertainty and how it affects the choice of options</a:t>
            </a:r>
          </a:p>
          <a:p>
            <a:pPr marL="0" indent="0">
              <a:buNone/>
            </a:pPr>
            <a:r>
              <a:rPr lang="en-US" dirty="0"/>
              <a:t>•	A measure of Level of Concern, based on the assessment of plausibility and analytical uncertainty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 from Step 3</a:t>
            </a:r>
          </a:p>
          <a:p>
            <a:pPr marL="0" indent="0">
              <a:buNone/>
            </a:pPr>
            <a:r>
              <a:rPr lang="en-US" dirty="0"/>
              <a:t>•	Robust and flexible plans, based on </a:t>
            </a:r>
          </a:p>
          <a:p>
            <a:pPr marL="0" indent="0">
              <a:buNone/>
            </a:pPr>
            <a:r>
              <a:rPr lang="en-US" dirty="0"/>
              <a:t>	- reducing relative risks and </a:t>
            </a:r>
          </a:p>
          <a:p>
            <a:pPr marL="0" indent="0">
              <a:buNone/>
            </a:pPr>
            <a:r>
              <a:rPr lang="en-US" dirty="0"/>
              <a:t>	- comparing alternative solution comprehensiveness, effectiveness, and stakeholder acceptability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087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43000" y="274638"/>
            <a:ext cx="9906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Developing an “Adaptation Pathways” Map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478416"/>
            <a:ext cx="9429750" cy="5255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7239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819"/>
          <a:stretch/>
        </p:blipFill>
        <p:spPr bwMode="auto">
          <a:xfrm>
            <a:off x="3733800" y="44132"/>
            <a:ext cx="8043041" cy="6832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81000" y="304800"/>
            <a:ext cx="2971800" cy="464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Developing  Adaptation Pathways “Tipping Points”</a:t>
            </a:r>
          </a:p>
        </p:txBody>
      </p:sp>
    </p:spTree>
    <p:extLst>
      <p:ext uri="{BB962C8B-B14F-4D97-AF65-F5344CB8AC3E}">
        <p14:creationId xmlns:p14="http://schemas.microsoft.com/office/powerpoint/2010/main" val="1931515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39B735-B76B-53EE-43E3-D164E7DDAFB1}"/>
              </a:ext>
            </a:extLst>
          </p:cNvPr>
          <p:cNvSpPr txBox="1">
            <a:spLocks/>
          </p:cNvSpPr>
          <p:nvPr/>
        </p:nvSpPr>
        <p:spPr>
          <a:xfrm>
            <a:off x="6781800" y="274638"/>
            <a:ext cx="4800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Adaptation Pathways as a metro system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58D77F-6ADD-3AD9-E78C-B99C8DBF28E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865938" y="1600200"/>
            <a:ext cx="4945062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paths are shorter</a:t>
            </a:r>
          </a:p>
          <a:p>
            <a:r>
              <a:rPr lang="en-US" dirty="0"/>
              <a:t>But maybe the trains break down earlier</a:t>
            </a:r>
          </a:p>
          <a:p>
            <a:r>
              <a:rPr lang="en-US" dirty="0"/>
              <a:t>But in some cases if I know that, I can detour around a problem. </a:t>
            </a:r>
          </a:p>
          <a:p>
            <a:r>
              <a:rPr lang="en-US" dirty="0"/>
              <a:t>Or maybe I should take a taxi, but it’s expensive.</a:t>
            </a:r>
          </a:p>
          <a:p>
            <a:r>
              <a:rPr lang="en-US" dirty="0"/>
              <a:t>Or walk, which is free, low-risk but high-effort.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60BCB-33BD-C70C-1718-3908F7A7A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7778" r="30625" b="10671"/>
          <a:stretch/>
        </p:blipFill>
        <p:spPr>
          <a:xfrm>
            <a:off x="152400" y="287637"/>
            <a:ext cx="6713537" cy="626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06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52400"/>
            <a:ext cx="10668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Developing Adaptation Pathways: Tipping Points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902057"/>
            <a:ext cx="9067800" cy="596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5372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2238"/>
            <a:ext cx="100584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Identify Adaptation Pathways “Transfer Points”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8776" y="914401"/>
            <a:ext cx="8963025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362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4032344" cy="3581400"/>
          </a:xfrm>
        </p:spPr>
        <p:txBody>
          <a:bodyPr>
            <a:normAutofit/>
          </a:bodyPr>
          <a:lstStyle/>
          <a:p>
            <a:r>
              <a:rPr lang="en-US" sz="4000" b="1" dirty="0"/>
              <a:t>Climate models, designed and run by climatologists, project future climate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989984" y="76201"/>
            <a:ext cx="5525616" cy="5947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905000" y="6287571"/>
            <a:ext cx="319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Meteo</a:t>
            </a:r>
            <a:r>
              <a:rPr lang="en-US" dirty="0"/>
              <a:t>-France model, from IPCC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6162676"/>
            <a:ext cx="40005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0800180"/>
      </p:ext>
    </p:extLst>
  </p:cSld>
  <p:clrMapOvr>
    <a:masterClrMapping/>
  </p:clrMapOvr>
  <p:transition advClick="0" advTm="15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074" y="76200"/>
            <a:ext cx="9153525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Simplifying the Adaptation Pathways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3074" y="859303"/>
            <a:ext cx="8924925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36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4: Comparing and Recommending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8204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Input from Step 3</a:t>
            </a:r>
          </a:p>
          <a:p>
            <a:pPr marL="0" indent="0">
              <a:buNone/>
            </a:pPr>
            <a:r>
              <a:rPr lang="en-US" dirty="0"/>
              <a:t>• Robust and flexible plans based on risk reduction,  comprehensiveness and completeness, effectiveness in meeting planning objectives, and stakeholder acceptability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Output from Step 4</a:t>
            </a:r>
          </a:p>
          <a:p>
            <a:pPr marL="0" indent="0">
              <a:buNone/>
            </a:pPr>
            <a:r>
              <a:rPr lang="en-US" dirty="0"/>
              <a:t>• Comparison of plans against a baseline measure of performance</a:t>
            </a:r>
          </a:p>
          <a:p>
            <a:pPr marL="0" indent="0">
              <a:buNone/>
            </a:pPr>
            <a:r>
              <a:rPr lang="en-US" dirty="0"/>
              <a:t>• Comparison of plans across different future scenarios</a:t>
            </a:r>
          </a:p>
          <a:p>
            <a:pPr marL="0" indent="0">
              <a:buNone/>
            </a:pPr>
            <a:r>
              <a:rPr lang="en-US" dirty="0"/>
              <a:t>• Recommended plan(s) to the decision maker</a:t>
            </a:r>
          </a:p>
        </p:txBody>
      </p:sp>
    </p:spTree>
    <p:extLst>
      <p:ext uri="{BB962C8B-B14F-4D97-AF65-F5344CB8AC3E}">
        <p14:creationId xmlns:p14="http://schemas.microsoft.com/office/powerpoint/2010/main" val="4081593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D8B7-C623-4C69-8807-02740A3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736027"/>
          </a:xfrm>
        </p:spPr>
        <p:txBody>
          <a:bodyPr>
            <a:normAutofit fontScale="90000"/>
          </a:bodyPr>
          <a:lstStyle/>
          <a:p>
            <a:r>
              <a:rPr lang="en-US" dirty="0"/>
              <a:t>Incremental Cost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4249A-7700-4B55-B4E2-DC89BF2AD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46376-619A-4450-8CDA-878A8CBE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13064"/>
            <a:ext cx="10820400" cy="59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30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6910388" y="5112603"/>
            <a:ext cx="2927350" cy="1157288"/>
          </a:xfrm>
          <a:custGeom>
            <a:avLst/>
            <a:gdLst>
              <a:gd name="connsiteX0" fmla="*/ 92598 w 2928395"/>
              <a:gd name="connsiteY0" fmla="*/ 451412 h 1157468"/>
              <a:gd name="connsiteX1" fmla="*/ 509286 w 2928395"/>
              <a:gd name="connsiteY1" fmla="*/ 891250 h 1157468"/>
              <a:gd name="connsiteX2" fmla="*/ 601884 w 2928395"/>
              <a:gd name="connsiteY2" fmla="*/ 949124 h 1157468"/>
              <a:gd name="connsiteX3" fmla="*/ 775504 w 2928395"/>
              <a:gd name="connsiteY3" fmla="*/ 1064871 h 1157468"/>
              <a:gd name="connsiteX4" fmla="*/ 1099595 w 2928395"/>
              <a:gd name="connsiteY4" fmla="*/ 1157468 h 1157468"/>
              <a:gd name="connsiteX5" fmla="*/ 1412111 w 2928395"/>
              <a:gd name="connsiteY5" fmla="*/ 1157468 h 1157468"/>
              <a:gd name="connsiteX6" fmla="*/ 1724628 w 2928395"/>
              <a:gd name="connsiteY6" fmla="*/ 1053296 h 1157468"/>
              <a:gd name="connsiteX7" fmla="*/ 1863524 w 2928395"/>
              <a:gd name="connsiteY7" fmla="*/ 891250 h 1157468"/>
              <a:gd name="connsiteX8" fmla="*/ 2129742 w 2928395"/>
              <a:gd name="connsiteY8" fmla="*/ 763929 h 1157468"/>
              <a:gd name="connsiteX9" fmla="*/ 2500132 w 2928395"/>
              <a:gd name="connsiteY9" fmla="*/ 844952 h 1157468"/>
              <a:gd name="connsiteX10" fmla="*/ 2766349 w 2928395"/>
              <a:gd name="connsiteY10" fmla="*/ 868101 h 1157468"/>
              <a:gd name="connsiteX11" fmla="*/ 2928395 w 2928395"/>
              <a:gd name="connsiteY11" fmla="*/ 763929 h 1157468"/>
              <a:gd name="connsiteX12" fmla="*/ 2928395 w 2928395"/>
              <a:gd name="connsiteY12" fmla="*/ 555585 h 1157468"/>
              <a:gd name="connsiteX13" fmla="*/ 2870522 w 2928395"/>
              <a:gd name="connsiteY13" fmla="*/ 474562 h 1157468"/>
              <a:gd name="connsiteX14" fmla="*/ 2708476 w 2928395"/>
              <a:gd name="connsiteY14" fmla="*/ 277792 h 1157468"/>
              <a:gd name="connsiteX15" fmla="*/ 2442258 w 2928395"/>
              <a:gd name="connsiteY15" fmla="*/ 185195 h 1157468"/>
              <a:gd name="connsiteX16" fmla="*/ 2037144 w 2928395"/>
              <a:gd name="connsiteY16" fmla="*/ 162045 h 1157468"/>
              <a:gd name="connsiteX17" fmla="*/ 1886673 w 2928395"/>
              <a:gd name="connsiteY17" fmla="*/ 266218 h 1157468"/>
              <a:gd name="connsiteX18" fmla="*/ 1782501 w 2928395"/>
              <a:gd name="connsiteY18" fmla="*/ 405114 h 1157468"/>
              <a:gd name="connsiteX19" fmla="*/ 1689904 w 2928395"/>
              <a:gd name="connsiteY19" fmla="*/ 370390 h 1157468"/>
              <a:gd name="connsiteX20" fmla="*/ 1620456 w 2928395"/>
              <a:gd name="connsiteY20" fmla="*/ 358815 h 1157468"/>
              <a:gd name="connsiteX21" fmla="*/ 1539433 w 2928395"/>
              <a:gd name="connsiteY21" fmla="*/ 277792 h 1157468"/>
              <a:gd name="connsiteX22" fmla="*/ 1458410 w 2928395"/>
              <a:gd name="connsiteY22" fmla="*/ 208344 h 1157468"/>
              <a:gd name="connsiteX23" fmla="*/ 1354238 w 2928395"/>
              <a:gd name="connsiteY23" fmla="*/ 127321 h 1157468"/>
              <a:gd name="connsiteX24" fmla="*/ 1238491 w 2928395"/>
              <a:gd name="connsiteY24" fmla="*/ 81023 h 1157468"/>
              <a:gd name="connsiteX25" fmla="*/ 1215342 w 2928395"/>
              <a:gd name="connsiteY25" fmla="*/ 69448 h 1157468"/>
              <a:gd name="connsiteX26" fmla="*/ 1006998 w 2928395"/>
              <a:gd name="connsiteY26" fmla="*/ 23149 h 1157468"/>
              <a:gd name="connsiteX27" fmla="*/ 787079 w 2928395"/>
              <a:gd name="connsiteY27" fmla="*/ 0 h 1157468"/>
              <a:gd name="connsiteX28" fmla="*/ 682906 w 2928395"/>
              <a:gd name="connsiteY28" fmla="*/ 69448 h 1157468"/>
              <a:gd name="connsiteX29" fmla="*/ 613458 w 2928395"/>
              <a:gd name="connsiteY29" fmla="*/ 162045 h 1157468"/>
              <a:gd name="connsiteX30" fmla="*/ 462987 w 2928395"/>
              <a:gd name="connsiteY30" fmla="*/ 138896 h 1157468"/>
              <a:gd name="connsiteX31" fmla="*/ 277792 w 2928395"/>
              <a:gd name="connsiteY31" fmla="*/ 57873 h 1157468"/>
              <a:gd name="connsiteX32" fmla="*/ 81023 w 2928395"/>
              <a:gd name="connsiteY32" fmla="*/ 69448 h 1157468"/>
              <a:gd name="connsiteX33" fmla="*/ 0 w 2928395"/>
              <a:gd name="connsiteY33" fmla="*/ 254643 h 1157468"/>
              <a:gd name="connsiteX34" fmla="*/ 92598 w 2928395"/>
              <a:gd name="connsiteY34" fmla="*/ 451412 h 115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28395" h="1157468">
                <a:moveTo>
                  <a:pt x="92598" y="451412"/>
                </a:moveTo>
                <a:lnTo>
                  <a:pt x="509286" y="891250"/>
                </a:lnTo>
                <a:lnTo>
                  <a:pt x="601884" y="949124"/>
                </a:lnTo>
                <a:lnTo>
                  <a:pt x="775504" y="1064871"/>
                </a:lnTo>
                <a:lnTo>
                  <a:pt x="1099595" y="1157468"/>
                </a:lnTo>
                <a:lnTo>
                  <a:pt x="1412111" y="1157468"/>
                </a:lnTo>
                <a:lnTo>
                  <a:pt x="1724628" y="1053296"/>
                </a:lnTo>
                <a:lnTo>
                  <a:pt x="1863524" y="891250"/>
                </a:lnTo>
                <a:lnTo>
                  <a:pt x="2129742" y="763929"/>
                </a:lnTo>
                <a:lnTo>
                  <a:pt x="2500132" y="844952"/>
                </a:lnTo>
                <a:lnTo>
                  <a:pt x="2766349" y="868101"/>
                </a:lnTo>
                <a:lnTo>
                  <a:pt x="2928395" y="763929"/>
                </a:lnTo>
                <a:lnTo>
                  <a:pt x="2928395" y="555585"/>
                </a:lnTo>
                <a:lnTo>
                  <a:pt x="2870522" y="474562"/>
                </a:lnTo>
                <a:lnTo>
                  <a:pt x="2708476" y="277792"/>
                </a:lnTo>
                <a:lnTo>
                  <a:pt x="2442258" y="185195"/>
                </a:lnTo>
                <a:lnTo>
                  <a:pt x="2037144" y="162045"/>
                </a:lnTo>
                <a:lnTo>
                  <a:pt x="1886673" y="266218"/>
                </a:lnTo>
                <a:lnTo>
                  <a:pt x="1782501" y="405114"/>
                </a:lnTo>
                <a:lnTo>
                  <a:pt x="1689904" y="370390"/>
                </a:lnTo>
                <a:lnTo>
                  <a:pt x="1620456" y="358815"/>
                </a:lnTo>
                <a:lnTo>
                  <a:pt x="1539433" y="277792"/>
                </a:lnTo>
                <a:lnTo>
                  <a:pt x="1458410" y="208344"/>
                </a:lnTo>
                <a:cubicBezTo>
                  <a:pt x="1423686" y="181336"/>
                  <a:pt x="1392309" y="149362"/>
                  <a:pt x="1354238" y="127321"/>
                </a:cubicBezTo>
                <a:cubicBezTo>
                  <a:pt x="1318276" y="106501"/>
                  <a:pt x="1276849" y="97005"/>
                  <a:pt x="1238491" y="81023"/>
                </a:cubicBezTo>
                <a:cubicBezTo>
                  <a:pt x="1230527" y="77705"/>
                  <a:pt x="1223058" y="73306"/>
                  <a:pt x="1215342" y="69448"/>
                </a:cubicBezTo>
                <a:lnTo>
                  <a:pt x="1006998" y="23149"/>
                </a:lnTo>
                <a:lnTo>
                  <a:pt x="787079" y="0"/>
                </a:lnTo>
                <a:lnTo>
                  <a:pt x="682906" y="69448"/>
                </a:lnTo>
                <a:lnTo>
                  <a:pt x="613458" y="162045"/>
                </a:lnTo>
                <a:lnTo>
                  <a:pt x="462987" y="138896"/>
                </a:lnTo>
                <a:lnTo>
                  <a:pt x="277792" y="57873"/>
                </a:lnTo>
                <a:lnTo>
                  <a:pt x="81023" y="69448"/>
                </a:lnTo>
                <a:lnTo>
                  <a:pt x="0" y="254643"/>
                </a:lnTo>
                <a:lnTo>
                  <a:pt x="92598" y="451412"/>
                </a:lnTo>
                <a:close/>
              </a:path>
            </a:pathLst>
          </a:custGeom>
          <a:solidFill>
            <a:srgbClr val="4F81BD">
              <a:alpha val="9020"/>
            </a:srgb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53" name="TextBox 29"/>
          <p:cNvSpPr txBox="1">
            <a:spLocks noChangeArrowheads="1"/>
          </p:cNvSpPr>
          <p:nvPr/>
        </p:nvSpPr>
        <p:spPr bwMode="auto">
          <a:xfrm>
            <a:off x="6629400" y="6027004"/>
            <a:ext cx="39671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>
                <a:solidFill>
                  <a:srgbClr val="FF0000"/>
                </a:solidFill>
                <a:latin typeface="Calibri" pitchFamily="34" charset="0"/>
              </a:rPr>
              <a:t>What keeps a planner awake at night? </a:t>
            </a:r>
          </a:p>
          <a:p>
            <a:r>
              <a:rPr lang="en-US" sz="1600" dirty="0">
                <a:latin typeface="Calibri" pitchFamily="34" charset="0"/>
              </a:rPr>
              <a:t>1a.   Perform Vulnerability Assessments with Stakeholders</a:t>
            </a:r>
          </a:p>
        </p:txBody>
      </p:sp>
      <p:sp>
        <p:nvSpPr>
          <p:cNvPr id="53254" name="TextBox 33"/>
          <p:cNvSpPr txBox="1">
            <a:spLocks noChangeArrowheads="1"/>
          </p:cNvSpPr>
          <p:nvPr/>
        </p:nvSpPr>
        <p:spPr bwMode="auto">
          <a:xfrm>
            <a:off x="7239001" y="5493603"/>
            <a:ext cx="32242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Vulnerability domain</a:t>
            </a:r>
          </a:p>
        </p:txBody>
      </p:sp>
      <p:sp>
        <p:nvSpPr>
          <p:cNvPr id="35" name="Up Arrow 34"/>
          <p:cNvSpPr/>
          <p:nvPr/>
        </p:nvSpPr>
        <p:spPr>
          <a:xfrm>
            <a:off x="6913564" y="4061678"/>
            <a:ext cx="2935287" cy="1066800"/>
          </a:xfrm>
          <a:prstGeom prst="upArrow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2.  Stress Test 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913563" y="1455003"/>
            <a:ext cx="0" cy="4038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829800" y="1455004"/>
            <a:ext cx="0" cy="448151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Up Arrow 40"/>
          <p:cNvSpPr/>
          <p:nvPr/>
        </p:nvSpPr>
        <p:spPr>
          <a:xfrm>
            <a:off x="6934200" y="1312862"/>
            <a:ext cx="2935288" cy="1658938"/>
          </a:xfrm>
          <a:prstGeom prst="upArrow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3. Determine plausibility and consequence</a:t>
            </a:r>
          </a:p>
        </p:txBody>
      </p:sp>
      <p:sp>
        <p:nvSpPr>
          <p:cNvPr id="42" name="Freeform 41"/>
          <p:cNvSpPr/>
          <p:nvPr/>
        </p:nvSpPr>
        <p:spPr>
          <a:xfrm>
            <a:off x="6899276" y="3155216"/>
            <a:ext cx="2905125" cy="938212"/>
          </a:xfrm>
          <a:custGeom>
            <a:avLst/>
            <a:gdLst>
              <a:gd name="connsiteX0" fmla="*/ 23150 w 2905246"/>
              <a:gd name="connsiteY0" fmla="*/ 335666 h 937549"/>
              <a:gd name="connsiteX1" fmla="*/ 243069 w 2905246"/>
              <a:gd name="connsiteY1" fmla="*/ 208344 h 937549"/>
              <a:gd name="connsiteX2" fmla="*/ 555585 w 2905246"/>
              <a:gd name="connsiteY2" fmla="*/ 92597 h 937549"/>
              <a:gd name="connsiteX3" fmla="*/ 914400 w 2905246"/>
              <a:gd name="connsiteY3" fmla="*/ 57873 h 937549"/>
              <a:gd name="connsiteX4" fmla="*/ 1585732 w 2905246"/>
              <a:gd name="connsiteY4" fmla="*/ 115747 h 937549"/>
              <a:gd name="connsiteX5" fmla="*/ 1921398 w 2905246"/>
              <a:gd name="connsiteY5" fmla="*/ 127322 h 937549"/>
              <a:gd name="connsiteX6" fmla="*/ 2210765 w 2905246"/>
              <a:gd name="connsiteY6" fmla="*/ 0 h 937549"/>
              <a:gd name="connsiteX7" fmla="*/ 2569580 w 2905246"/>
              <a:gd name="connsiteY7" fmla="*/ 11575 h 937549"/>
              <a:gd name="connsiteX8" fmla="*/ 2812648 w 2905246"/>
              <a:gd name="connsiteY8" fmla="*/ 243068 h 937549"/>
              <a:gd name="connsiteX9" fmla="*/ 2905246 w 2905246"/>
              <a:gd name="connsiteY9" fmla="*/ 462987 h 937549"/>
              <a:gd name="connsiteX10" fmla="*/ 2754775 w 2905246"/>
              <a:gd name="connsiteY10" fmla="*/ 659757 h 937549"/>
              <a:gd name="connsiteX11" fmla="*/ 2326512 w 2905246"/>
              <a:gd name="connsiteY11" fmla="*/ 879676 h 937549"/>
              <a:gd name="connsiteX12" fmla="*/ 1828800 w 2905246"/>
              <a:gd name="connsiteY12" fmla="*/ 937549 h 937549"/>
              <a:gd name="connsiteX13" fmla="*/ 1354238 w 2905246"/>
              <a:gd name="connsiteY13" fmla="*/ 833377 h 937549"/>
              <a:gd name="connsiteX14" fmla="*/ 833378 w 2905246"/>
              <a:gd name="connsiteY14" fmla="*/ 601884 h 937549"/>
              <a:gd name="connsiteX15" fmla="*/ 509286 w 2905246"/>
              <a:gd name="connsiteY15" fmla="*/ 532435 h 937549"/>
              <a:gd name="connsiteX16" fmla="*/ 347241 w 2905246"/>
              <a:gd name="connsiteY16" fmla="*/ 532435 h 937549"/>
              <a:gd name="connsiteX17" fmla="*/ 335666 w 2905246"/>
              <a:gd name="connsiteY17" fmla="*/ 544010 h 937549"/>
              <a:gd name="connsiteX18" fmla="*/ 243069 w 2905246"/>
              <a:gd name="connsiteY18" fmla="*/ 544010 h 937549"/>
              <a:gd name="connsiteX19" fmla="*/ 115747 w 2905246"/>
              <a:gd name="connsiteY19" fmla="*/ 532435 h 937549"/>
              <a:gd name="connsiteX20" fmla="*/ 34724 w 2905246"/>
              <a:gd name="connsiteY20" fmla="*/ 474562 h 937549"/>
              <a:gd name="connsiteX21" fmla="*/ 0 w 2905246"/>
              <a:gd name="connsiteY21" fmla="*/ 381965 h 937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905246" h="937549">
                <a:moveTo>
                  <a:pt x="23150" y="335666"/>
                </a:moveTo>
                <a:lnTo>
                  <a:pt x="243069" y="208344"/>
                </a:lnTo>
                <a:lnTo>
                  <a:pt x="555585" y="92597"/>
                </a:lnTo>
                <a:lnTo>
                  <a:pt x="914400" y="57873"/>
                </a:lnTo>
                <a:lnTo>
                  <a:pt x="1585732" y="115747"/>
                </a:lnTo>
                <a:lnTo>
                  <a:pt x="1921398" y="127322"/>
                </a:lnTo>
                <a:lnTo>
                  <a:pt x="2210765" y="0"/>
                </a:lnTo>
                <a:lnTo>
                  <a:pt x="2569580" y="11575"/>
                </a:lnTo>
                <a:lnTo>
                  <a:pt x="2812648" y="243068"/>
                </a:lnTo>
                <a:lnTo>
                  <a:pt x="2905246" y="462987"/>
                </a:lnTo>
                <a:lnTo>
                  <a:pt x="2754775" y="659757"/>
                </a:lnTo>
                <a:lnTo>
                  <a:pt x="2326512" y="879676"/>
                </a:lnTo>
                <a:lnTo>
                  <a:pt x="1828800" y="937549"/>
                </a:lnTo>
                <a:lnTo>
                  <a:pt x="1354238" y="833377"/>
                </a:lnTo>
                <a:lnTo>
                  <a:pt x="833378" y="601884"/>
                </a:lnTo>
                <a:lnTo>
                  <a:pt x="509286" y="532435"/>
                </a:lnTo>
                <a:cubicBezTo>
                  <a:pt x="443858" y="526487"/>
                  <a:pt x="401195" y="505459"/>
                  <a:pt x="347241" y="532435"/>
                </a:cubicBezTo>
                <a:cubicBezTo>
                  <a:pt x="342361" y="534875"/>
                  <a:pt x="339524" y="540152"/>
                  <a:pt x="335666" y="544010"/>
                </a:cubicBezTo>
                <a:lnTo>
                  <a:pt x="243069" y="544010"/>
                </a:lnTo>
                <a:lnTo>
                  <a:pt x="115747" y="532435"/>
                </a:lnTo>
                <a:lnTo>
                  <a:pt x="34724" y="474562"/>
                </a:lnTo>
                <a:lnTo>
                  <a:pt x="0" y="381965"/>
                </a:lnTo>
              </a:path>
            </a:pathLst>
          </a:custGeom>
          <a:solidFill>
            <a:srgbClr val="FFFF99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134132" y="1849777"/>
            <a:ext cx="369887" cy="150813"/>
          </a:xfrm>
          <a:custGeom>
            <a:avLst/>
            <a:gdLst>
              <a:gd name="connsiteX0" fmla="*/ 104173 w 370390"/>
              <a:gd name="connsiteY0" fmla="*/ 0 h 150471"/>
              <a:gd name="connsiteX1" fmla="*/ 104173 w 370390"/>
              <a:gd name="connsiteY1" fmla="*/ 0 h 150471"/>
              <a:gd name="connsiteX2" fmla="*/ 0 w 370390"/>
              <a:gd name="connsiteY2" fmla="*/ 57873 h 150471"/>
              <a:gd name="connsiteX3" fmla="*/ 69449 w 370390"/>
              <a:gd name="connsiteY3" fmla="*/ 127321 h 150471"/>
              <a:gd name="connsiteX4" fmla="*/ 196770 w 370390"/>
              <a:gd name="connsiteY4" fmla="*/ 150471 h 150471"/>
              <a:gd name="connsiteX5" fmla="*/ 243069 w 370390"/>
              <a:gd name="connsiteY5" fmla="*/ 92597 h 150471"/>
              <a:gd name="connsiteX6" fmla="*/ 370390 w 370390"/>
              <a:gd name="connsiteY6" fmla="*/ 81022 h 150471"/>
              <a:gd name="connsiteX7" fmla="*/ 370390 w 370390"/>
              <a:gd name="connsiteY7" fmla="*/ 81022 h 150471"/>
              <a:gd name="connsiteX8" fmla="*/ 300942 w 370390"/>
              <a:gd name="connsiteY8" fmla="*/ 0 h 150471"/>
              <a:gd name="connsiteX9" fmla="*/ 104173 w 370390"/>
              <a:gd name="connsiteY9" fmla="*/ 0 h 1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390" h="150471">
                <a:moveTo>
                  <a:pt x="104173" y="0"/>
                </a:moveTo>
                <a:lnTo>
                  <a:pt x="104173" y="0"/>
                </a:lnTo>
                <a:lnTo>
                  <a:pt x="0" y="57873"/>
                </a:lnTo>
                <a:lnTo>
                  <a:pt x="69449" y="127321"/>
                </a:lnTo>
                <a:lnTo>
                  <a:pt x="196770" y="150471"/>
                </a:lnTo>
                <a:lnTo>
                  <a:pt x="243069" y="92597"/>
                </a:lnTo>
                <a:lnTo>
                  <a:pt x="370390" y="81022"/>
                </a:lnTo>
                <a:lnTo>
                  <a:pt x="370390" y="81022"/>
                </a:lnTo>
                <a:lnTo>
                  <a:pt x="300942" y="0"/>
                </a:lnTo>
                <a:lnTo>
                  <a:pt x="104173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662768" y="1843427"/>
            <a:ext cx="369888" cy="149225"/>
          </a:xfrm>
          <a:custGeom>
            <a:avLst/>
            <a:gdLst>
              <a:gd name="connsiteX0" fmla="*/ 104173 w 370390"/>
              <a:gd name="connsiteY0" fmla="*/ 0 h 150471"/>
              <a:gd name="connsiteX1" fmla="*/ 104173 w 370390"/>
              <a:gd name="connsiteY1" fmla="*/ 0 h 150471"/>
              <a:gd name="connsiteX2" fmla="*/ 0 w 370390"/>
              <a:gd name="connsiteY2" fmla="*/ 57873 h 150471"/>
              <a:gd name="connsiteX3" fmla="*/ 69449 w 370390"/>
              <a:gd name="connsiteY3" fmla="*/ 127321 h 150471"/>
              <a:gd name="connsiteX4" fmla="*/ 196770 w 370390"/>
              <a:gd name="connsiteY4" fmla="*/ 150471 h 150471"/>
              <a:gd name="connsiteX5" fmla="*/ 243069 w 370390"/>
              <a:gd name="connsiteY5" fmla="*/ 92597 h 150471"/>
              <a:gd name="connsiteX6" fmla="*/ 370390 w 370390"/>
              <a:gd name="connsiteY6" fmla="*/ 81022 h 150471"/>
              <a:gd name="connsiteX7" fmla="*/ 370390 w 370390"/>
              <a:gd name="connsiteY7" fmla="*/ 81022 h 150471"/>
              <a:gd name="connsiteX8" fmla="*/ 300942 w 370390"/>
              <a:gd name="connsiteY8" fmla="*/ 0 h 150471"/>
              <a:gd name="connsiteX9" fmla="*/ 104173 w 370390"/>
              <a:gd name="connsiteY9" fmla="*/ 0 h 1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390" h="150471">
                <a:moveTo>
                  <a:pt x="104173" y="0"/>
                </a:moveTo>
                <a:lnTo>
                  <a:pt x="104173" y="0"/>
                </a:lnTo>
                <a:lnTo>
                  <a:pt x="0" y="57873"/>
                </a:lnTo>
                <a:lnTo>
                  <a:pt x="69449" y="127321"/>
                </a:lnTo>
                <a:lnTo>
                  <a:pt x="196770" y="150471"/>
                </a:lnTo>
                <a:lnTo>
                  <a:pt x="243069" y="92597"/>
                </a:lnTo>
                <a:lnTo>
                  <a:pt x="370390" y="81022"/>
                </a:lnTo>
                <a:lnTo>
                  <a:pt x="370390" y="81022"/>
                </a:lnTo>
                <a:lnTo>
                  <a:pt x="300942" y="0"/>
                </a:lnTo>
                <a:lnTo>
                  <a:pt x="104173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2504018" y="1978364"/>
            <a:ext cx="369888" cy="150812"/>
          </a:xfrm>
          <a:custGeom>
            <a:avLst/>
            <a:gdLst>
              <a:gd name="connsiteX0" fmla="*/ 104173 w 370390"/>
              <a:gd name="connsiteY0" fmla="*/ 0 h 150471"/>
              <a:gd name="connsiteX1" fmla="*/ 104173 w 370390"/>
              <a:gd name="connsiteY1" fmla="*/ 0 h 150471"/>
              <a:gd name="connsiteX2" fmla="*/ 0 w 370390"/>
              <a:gd name="connsiteY2" fmla="*/ 57873 h 150471"/>
              <a:gd name="connsiteX3" fmla="*/ 69449 w 370390"/>
              <a:gd name="connsiteY3" fmla="*/ 127321 h 150471"/>
              <a:gd name="connsiteX4" fmla="*/ 196770 w 370390"/>
              <a:gd name="connsiteY4" fmla="*/ 150471 h 150471"/>
              <a:gd name="connsiteX5" fmla="*/ 243069 w 370390"/>
              <a:gd name="connsiteY5" fmla="*/ 92597 h 150471"/>
              <a:gd name="connsiteX6" fmla="*/ 370390 w 370390"/>
              <a:gd name="connsiteY6" fmla="*/ 81022 h 150471"/>
              <a:gd name="connsiteX7" fmla="*/ 370390 w 370390"/>
              <a:gd name="connsiteY7" fmla="*/ 81022 h 150471"/>
              <a:gd name="connsiteX8" fmla="*/ 300942 w 370390"/>
              <a:gd name="connsiteY8" fmla="*/ 0 h 150471"/>
              <a:gd name="connsiteX9" fmla="*/ 104173 w 370390"/>
              <a:gd name="connsiteY9" fmla="*/ 0 h 1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390" h="150471">
                <a:moveTo>
                  <a:pt x="104173" y="0"/>
                </a:moveTo>
                <a:lnTo>
                  <a:pt x="104173" y="0"/>
                </a:lnTo>
                <a:lnTo>
                  <a:pt x="0" y="57873"/>
                </a:lnTo>
                <a:lnTo>
                  <a:pt x="69449" y="127321"/>
                </a:lnTo>
                <a:lnTo>
                  <a:pt x="196770" y="150471"/>
                </a:lnTo>
                <a:lnTo>
                  <a:pt x="243069" y="92597"/>
                </a:lnTo>
                <a:lnTo>
                  <a:pt x="370390" y="81022"/>
                </a:lnTo>
                <a:lnTo>
                  <a:pt x="370390" y="81022"/>
                </a:lnTo>
                <a:lnTo>
                  <a:pt x="300942" y="0"/>
                </a:lnTo>
                <a:lnTo>
                  <a:pt x="104173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Freeform 54"/>
          <p:cNvSpPr/>
          <p:nvPr/>
        </p:nvSpPr>
        <p:spPr>
          <a:xfrm>
            <a:off x="2504018" y="1694202"/>
            <a:ext cx="369888" cy="149225"/>
          </a:xfrm>
          <a:custGeom>
            <a:avLst/>
            <a:gdLst>
              <a:gd name="connsiteX0" fmla="*/ 104173 w 370390"/>
              <a:gd name="connsiteY0" fmla="*/ 0 h 150471"/>
              <a:gd name="connsiteX1" fmla="*/ 104173 w 370390"/>
              <a:gd name="connsiteY1" fmla="*/ 0 h 150471"/>
              <a:gd name="connsiteX2" fmla="*/ 0 w 370390"/>
              <a:gd name="connsiteY2" fmla="*/ 57873 h 150471"/>
              <a:gd name="connsiteX3" fmla="*/ 69449 w 370390"/>
              <a:gd name="connsiteY3" fmla="*/ 127321 h 150471"/>
              <a:gd name="connsiteX4" fmla="*/ 196770 w 370390"/>
              <a:gd name="connsiteY4" fmla="*/ 150471 h 150471"/>
              <a:gd name="connsiteX5" fmla="*/ 243069 w 370390"/>
              <a:gd name="connsiteY5" fmla="*/ 92597 h 150471"/>
              <a:gd name="connsiteX6" fmla="*/ 370390 w 370390"/>
              <a:gd name="connsiteY6" fmla="*/ 81022 h 150471"/>
              <a:gd name="connsiteX7" fmla="*/ 370390 w 370390"/>
              <a:gd name="connsiteY7" fmla="*/ 81022 h 150471"/>
              <a:gd name="connsiteX8" fmla="*/ 300942 w 370390"/>
              <a:gd name="connsiteY8" fmla="*/ 0 h 150471"/>
              <a:gd name="connsiteX9" fmla="*/ 104173 w 370390"/>
              <a:gd name="connsiteY9" fmla="*/ 0 h 150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390" h="150471">
                <a:moveTo>
                  <a:pt x="104173" y="0"/>
                </a:moveTo>
                <a:lnTo>
                  <a:pt x="104173" y="0"/>
                </a:lnTo>
                <a:lnTo>
                  <a:pt x="0" y="57873"/>
                </a:lnTo>
                <a:lnTo>
                  <a:pt x="69449" y="127321"/>
                </a:lnTo>
                <a:lnTo>
                  <a:pt x="196770" y="150471"/>
                </a:lnTo>
                <a:lnTo>
                  <a:pt x="243069" y="92597"/>
                </a:lnTo>
                <a:lnTo>
                  <a:pt x="370390" y="81022"/>
                </a:lnTo>
                <a:lnTo>
                  <a:pt x="370390" y="81022"/>
                </a:lnTo>
                <a:lnTo>
                  <a:pt x="300942" y="0"/>
                </a:lnTo>
                <a:lnTo>
                  <a:pt x="104173" y="0"/>
                </a:ln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67" name="TextBox 1"/>
          <p:cNvSpPr txBox="1">
            <a:spLocks noChangeArrowheads="1"/>
          </p:cNvSpPr>
          <p:nvPr/>
        </p:nvSpPr>
        <p:spPr bwMode="auto">
          <a:xfrm>
            <a:off x="4724400" y="1117938"/>
            <a:ext cx="2286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itchFamily="34" charset="0"/>
              </a:rPr>
              <a:t>Forecasting - Optimization (top-down)</a:t>
            </a:r>
          </a:p>
        </p:txBody>
      </p:sp>
      <p:sp>
        <p:nvSpPr>
          <p:cNvPr id="53268" name="TextBox 65"/>
          <p:cNvSpPr txBox="1">
            <a:spLocks noChangeArrowheads="1"/>
          </p:cNvSpPr>
          <p:nvPr/>
        </p:nvSpPr>
        <p:spPr bwMode="auto">
          <a:xfrm>
            <a:off x="4800600" y="5417404"/>
            <a:ext cx="2057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itchFamily="34" charset="0"/>
              </a:rPr>
              <a:t>Scenario Planning – Risk Informed (bottom-up)</a:t>
            </a:r>
          </a:p>
        </p:txBody>
      </p:sp>
      <p:sp>
        <p:nvSpPr>
          <p:cNvPr id="53269" name="TextBox 32"/>
          <p:cNvSpPr txBox="1">
            <a:spLocks noChangeArrowheads="1"/>
          </p:cNvSpPr>
          <p:nvPr/>
        </p:nvSpPr>
        <p:spPr bwMode="auto">
          <a:xfrm>
            <a:off x="7552001" y="3225226"/>
            <a:ext cx="32242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Critical climate and other urbanization stressors</a:t>
            </a:r>
          </a:p>
        </p:txBody>
      </p:sp>
      <p:sp>
        <p:nvSpPr>
          <p:cNvPr id="3" name="Oval 2"/>
          <p:cNvSpPr/>
          <p:nvPr/>
        </p:nvSpPr>
        <p:spPr>
          <a:xfrm>
            <a:off x="2500844" y="6170952"/>
            <a:ext cx="92075" cy="555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199218" y="5866152"/>
            <a:ext cx="90488" cy="555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50032" y="6004265"/>
            <a:ext cx="90487" cy="5397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675468" y="6002677"/>
            <a:ext cx="90488" cy="5556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845332" y="5734389"/>
            <a:ext cx="92075" cy="5556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75" name="TextBox 3"/>
          <p:cNvSpPr txBox="1">
            <a:spLocks noChangeArrowheads="1"/>
          </p:cNvSpPr>
          <p:nvPr/>
        </p:nvSpPr>
        <p:spPr bwMode="auto">
          <a:xfrm>
            <a:off x="2226741" y="1041400"/>
            <a:ext cx="1089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latin typeface="Calibri" pitchFamily="34" charset="0"/>
              </a:rPr>
              <a:t>GCMs</a:t>
            </a:r>
          </a:p>
        </p:txBody>
      </p:sp>
      <p:sp>
        <p:nvSpPr>
          <p:cNvPr id="46" name="Freeform 45"/>
          <p:cNvSpPr/>
          <p:nvPr/>
        </p:nvSpPr>
        <p:spPr>
          <a:xfrm>
            <a:off x="2018243" y="5713752"/>
            <a:ext cx="998538" cy="639763"/>
          </a:xfrm>
          <a:custGeom>
            <a:avLst/>
            <a:gdLst>
              <a:gd name="connsiteX0" fmla="*/ 443175 w 998547"/>
              <a:gd name="connsiteY0" fmla="*/ 252441 h 639519"/>
              <a:gd name="connsiteX1" fmla="*/ 555372 w 998547"/>
              <a:gd name="connsiteY1" fmla="*/ 269271 h 639519"/>
              <a:gd name="connsiteX2" fmla="*/ 622689 w 998547"/>
              <a:gd name="connsiteY2" fmla="*/ 168294 h 639519"/>
              <a:gd name="connsiteX3" fmla="*/ 740496 w 998547"/>
              <a:gd name="connsiteY3" fmla="*/ 5609 h 639519"/>
              <a:gd name="connsiteX4" fmla="*/ 925620 w 998547"/>
              <a:gd name="connsiteY4" fmla="*/ 0 h 639519"/>
              <a:gd name="connsiteX5" fmla="*/ 998547 w 998547"/>
              <a:gd name="connsiteY5" fmla="*/ 106586 h 639519"/>
              <a:gd name="connsiteX6" fmla="*/ 992937 w 998547"/>
              <a:gd name="connsiteY6" fmla="*/ 213173 h 639519"/>
              <a:gd name="connsiteX7" fmla="*/ 819033 w 998547"/>
              <a:gd name="connsiteY7" fmla="*/ 454395 h 639519"/>
              <a:gd name="connsiteX8" fmla="*/ 650739 w 998547"/>
              <a:gd name="connsiteY8" fmla="*/ 577811 h 639519"/>
              <a:gd name="connsiteX9" fmla="*/ 471224 w 998547"/>
              <a:gd name="connsiteY9" fmla="*/ 639519 h 639519"/>
              <a:gd name="connsiteX10" fmla="*/ 302930 w 998547"/>
              <a:gd name="connsiteY10" fmla="*/ 566591 h 639519"/>
              <a:gd name="connsiteX11" fmla="*/ 185124 w 998547"/>
              <a:gd name="connsiteY11" fmla="*/ 437565 h 639519"/>
              <a:gd name="connsiteX12" fmla="*/ 33659 w 998547"/>
              <a:gd name="connsiteY12" fmla="*/ 291710 h 639519"/>
              <a:gd name="connsiteX13" fmla="*/ 0 w 998547"/>
              <a:gd name="connsiteY13" fmla="*/ 185123 h 639519"/>
              <a:gd name="connsiteX14" fmla="*/ 28049 w 998547"/>
              <a:gd name="connsiteY14" fmla="*/ 117806 h 639519"/>
              <a:gd name="connsiteX15" fmla="*/ 207563 w 998547"/>
              <a:gd name="connsiteY15" fmla="*/ 112196 h 639519"/>
              <a:gd name="connsiteX16" fmla="*/ 443175 w 998547"/>
              <a:gd name="connsiteY16" fmla="*/ 252441 h 63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98547" h="639519">
                <a:moveTo>
                  <a:pt x="443175" y="252441"/>
                </a:moveTo>
                <a:lnTo>
                  <a:pt x="555372" y="269271"/>
                </a:lnTo>
                <a:lnTo>
                  <a:pt x="622689" y="168294"/>
                </a:lnTo>
                <a:lnTo>
                  <a:pt x="740496" y="5609"/>
                </a:lnTo>
                <a:lnTo>
                  <a:pt x="925620" y="0"/>
                </a:lnTo>
                <a:lnTo>
                  <a:pt x="998547" y="106586"/>
                </a:lnTo>
                <a:lnTo>
                  <a:pt x="992937" y="213173"/>
                </a:lnTo>
                <a:lnTo>
                  <a:pt x="819033" y="454395"/>
                </a:lnTo>
                <a:lnTo>
                  <a:pt x="650739" y="577811"/>
                </a:lnTo>
                <a:lnTo>
                  <a:pt x="471224" y="639519"/>
                </a:lnTo>
                <a:lnTo>
                  <a:pt x="302930" y="566591"/>
                </a:lnTo>
                <a:lnTo>
                  <a:pt x="185124" y="437565"/>
                </a:lnTo>
                <a:lnTo>
                  <a:pt x="33659" y="291710"/>
                </a:lnTo>
                <a:lnTo>
                  <a:pt x="0" y="185123"/>
                </a:lnTo>
                <a:lnTo>
                  <a:pt x="28049" y="117806"/>
                </a:lnTo>
                <a:lnTo>
                  <a:pt x="207563" y="112196"/>
                </a:lnTo>
                <a:lnTo>
                  <a:pt x="443175" y="252441"/>
                </a:lnTo>
                <a:close/>
              </a:path>
            </a:pathLst>
          </a:custGeom>
          <a:noFill/>
          <a:ln w="25400" cmpd="sng">
            <a:solidFill>
              <a:srgbClr val="C00000">
                <a:alpha val="97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77" name="TextBox 46"/>
          <p:cNvSpPr txBox="1">
            <a:spLocks noChangeArrowheads="1"/>
          </p:cNvSpPr>
          <p:nvPr/>
        </p:nvSpPr>
        <p:spPr bwMode="auto">
          <a:xfrm>
            <a:off x="2743199" y="6103208"/>
            <a:ext cx="22098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Tested vulnerability domain</a:t>
            </a:r>
          </a:p>
        </p:txBody>
      </p:sp>
      <p:sp>
        <p:nvSpPr>
          <p:cNvPr id="31" name="Down Arrow 30"/>
          <p:cNvSpPr/>
          <p:nvPr/>
        </p:nvSpPr>
        <p:spPr>
          <a:xfrm>
            <a:off x="2113493" y="2281576"/>
            <a:ext cx="914400" cy="5334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113493" y="1824376"/>
            <a:ext cx="0" cy="4038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027893" y="1824376"/>
            <a:ext cx="0" cy="4038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2197632" y="2965789"/>
            <a:ext cx="92075" cy="2925762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350032" y="3118189"/>
            <a:ext cx="92075" cy="2925762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2502432" y="3270589"/>
            <a:ext cx="92075" cy="2925762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2845332" y="2853076"/>
            <a:ext cx="92075" cy="2927350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2675469" y="3111839"/>
            <a:ext cx="92075" cy="2925762"/>
          </a:xfrm>
          <a:custGeom>
            <a:avLst/>
            <a:gdLst>
              <a:gd name="connsiteX0" fmla="*/ 0 w 92598"/>
              <a:gd name="connsiteY0" fmla="*/ 0 h 2766349"/>
              <a:gd name="connsiteX1" fmla="*/ 92598 w 92598"/>
              <a:gd name="connsiteY1" fmla="*/ 57873 h 2766349"/>
              <a:gd name="connsiteX2" fmla="*/ 92598 w 92598"/>
              <a:gd name="connsiteY2" fmla="*/ 2766349 h 2766349"/>
              <a:gd name="connsiteX3" fmla="*/ 11575 w 92598"/>
              <a:gd name="connsiteY3" fmla="*/ 2708476 h 2766349"/>
              <a:gd name="connsiteX4" fmla="*/ 0 w 92598"/>
              <a:gd name="connsiteY4" fmla="*/ 0 h 2766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598" h="2766349">
                <a:moveTo>
                  <a:pt x="0" y="0"/>
                </a:moveTo>
                <a:lnTo>
                  <a:pt x="92598" y="57873"/>
                </a:lnTo>
                <a:lnTo>
                  <a:pt x="92598" y="2766349"/>
                </a:lnTo>
                <a:lnTo>
                  <a:pt x="11575" y="2708476"/>
                </a:lnTo>
                <a:cubicBezTo>
                  <a:pt x="7717" y="1805651"/>
                  <a:pt x="3858" y="90282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1694922" y="5358887"/>
            <a:ext cx="2927350" cy="1157287"/>
          </a:xfrm>
          <a:custGeom>
            <a:avLst/>
            <a:gdLst>
              <a:gd name="connsiteX0" fmla="*/ 92598 w 2928395"/>
              <a:gd name="connsiteY0" fmla="*/ 451412 h 1157468"/>
              <a:gd name="connsiteX1" fmla="*/ 509286 w 2928395"/>
              <a:gd name="connsiteY1" fmla="*/ 891250 h 1157468"/>
              <a:gd name="connsiteX2" fmla="*/ 601884 w 2928395"/>
              <a:gd name="connsiteY2" fmla="*/ 949124 h 1157468"/>
              <a:gd name="connsiteX3" fmla="*/ 775504 w 2928395"/>
              <a:gd name="connsiteY3" fmla="*/ 1064871 h 1157468"/>
              <a:gd name="connsiteX4" fmla="*/ 1099595 w 2928395"/>
              <a:gd name="connsiteY4" fmla="*/ 1157468 h 1157468"/>
              <a:gd name="connsiteX5" fmla="*/ 1412111 w 2928395"/>
              <a:gd name="connsiteY5" fmla="*/ 1157468 h 1157468"/>
              <a:gd name="connsiteX6" fmla="*/ 1724628 w 2928395"/>
              <a:gd name="connsiteY6" fmla="*/ 1053296 h 1157468"/>
              <a:gd name="connsiteX7" fmla="*/ 1863524 w 2928395"/>
              <a:gd name="connsiteY7" fmla="*/ 891250 h 1157468"/>
              <a:gd name="connsiteX8" fmla="*/ 2129742 w 2928395"/>
              <a:gd name="connsiteY8" fmla="*/ 763929 h 1157468"/>
              <a:gd name="connsiteX9" fmla="*/ 2500132 w 2928395"/>
              <a:gd name="connsiteY9" fmla="*/ 844952 h 1157468"/>
              <a:gd name="connsiteX10" fmla="*/ 2766349 w 2928395"/>
              <a:gd name="connsiteY10" fmla="*/ 868101 h 1157468"/>
              <a:gd name="connsiteX11" fmla="*/ 2928395 w 2928395"/>
              <a:gd name="connsiteY11" fmla="*/ 763929 h 1157468"/>
              <a:gd name="connsiteX12" fmla="*/ 2928395 w 2928395"/>
              <a:gd name="connsiteY12" fmla="*/ 555585 h 1157468"/>
              <a:gd name="connsiteX13" fmla="*/ 2870522 w 2928395"/>
              <a:gd name="connsiteY13" fmla="*/ 474562 h 1157468"/>
              <a:gd name="connsiteX14" fmla="*/ 2708476 w 2928395"/>
              <a:gd name="connsiteY14" fmla="*/ 277792 h 1157468"/>
              <a:gd name="connsiteX15" fmla="*/ 2442258 w 2928395"/>
              <a:gd name="connsiteY15" fmla="*/ 185195 h 1157468"/>
              <a:gd name="connsiteX16" fmla="*/ 2037144 w 2928395"/>
              <a:gd name="connsiteY16" fmla="*/ 162045 h 1157468"/>
              <a:gd name="connsiteX17" fmla="*/ 1886673 w 2928395"/>
              <a:gd name="connsiteY17" fmla="*/ 266218 h 1157468"/>
              <a:gd name="connsiteX18" fmla="*/ 1782501 w 2928395"/>
              <a:gd name="connsiteY18" fmla="*/ 405114 h 1157468"/>
              <a:gd name="connsiteX19" fmla="*/ 1689904 w 2928395"/>
              <a:gd name="connsiteY19" fmla="*/ 370390 h 1157468"/>
              <a:gd name="connsiteX20" fmla="*/ 1620456 w 2928395"/>
              <a:gd name="connsiteY20" fmla="*/ 358815 h 1157468"/>
              <a:gd name="connsiteX21" fmla="*/ 1539433 w 2928395"/>
              <a:gd name="connsiteY21" fmla="*/ 277792 h 1157468"/>
              <a:gd name="connsiteX22" fmla="*/ 1458410 w 2928395"/>
              <a:gd name="connsiteY22" fmla="*/ 208344 h 1157468"/>
              <a:gd name="connsiteX23" fmla="*/ 1354238 w 2928395"/>
              <a:gd name="connsiteY23" fmla="*/ 127321 h 1157468"/>
              <a:gd name="connsiteX24" fmla="*/ 1238491 w 2928395"/>
              <a:gd name="connsiteY24" fmla="*/ 81023 h 1157468"/>
              <a:gd name="connsiteX25" fmla="*/ 1215342 w 2928395"/>
              <a:gd name="connsiteY25" fmla="*/ 69448 h 1157468"/>
              <a:gd name="connsiteX26" fmla="*/ 1006998 w 2928395"/>
              <a:gd name="connsiteY26" fmla="*/ 23149 h 1157468"/>
              <a:gd name="connsiteX27" fmla="*/ 787079 w 2928395"/>
              <a:gd name="connsiteY27" fmla="*/ 0 h 1157468"/>
              <a:gd name="connsiteX28" fmla="*/ 682906 w 2928395"/>
              <a:gd name="connsiteY28" fmla="*/ 69448 h 1157468"/>
              <a:gd name="connsiteX29" fmla="*/ 613458 w 2928395"/>
              <a:gd name="connsiteY29" fmla="*/ 162045 h 1157468"/>
              <a:gd name="connsiteX30" fmla="*/ 462987 w 2928395"/>
              <a:gd name="connsiteY30" fmla="*/ 138896 h 1157468"/>
              <a:gd name="connsiteX31" fmla="*/ 277792 w 2928395"/>
              <a:gd name="connsiteY31" fmla="*/ 57873 h 1157468"/>
              <a:gd name="connsiteX32" fmla="*/ 81023 w 2928395"/>
              <a:gd name="connsiteY32" fmla="*/ 69448 h 1157468"/>
              <a:gd name="connsiteX33" fmla="*/ 0 w 2928395"/>
              <a:gd name="connsiteY33" fmla="*/ 254643 h 1157468"/>
              <a:gd name="connsiteX34" fmla="*/ 92598 w 2928395"/>
              <a:gd name="connsiteY34" fmla="*/ 451412 h 115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28395" h="1157468">
                <a:moveTo>
                  <a:pt x="92598" y="451412"/>
                </a:moveTo>
                <a:lnTo>
                  <a:pt x="509286" y="891250"/>
                </a:lnTo>
                <a:lnTo>
                  <a:pt x="601884" y="949124"/>
                </a:lnTo>
                <a:lnTo>
                  <a:pt x="775504" y="1064871"/>
                </a:lnTo>
                <a:lnTo>
                  <a:pt x="1099595" y="1157468"/>
                </a:lnTo>
                <a:lnTo>
                  <a:pt x="1412111" y="1157468"/>
                </a:lnTo>
                <a:lnTo>
                  <a:pt x="1724628" y="1053296"/>
                </a:lnTo>
                <a:lnTo>
                  <a:pt x="1863524" y="891250"/>
                </a:lnTo>
                <a:lnTo>
                  <a:pt x="2129742" y="763929"/>
                </a:lnTo>
                <a:lnTo>
                  <a:pt x="2500132" y="844952"/>
                </a:lnTo>
                <a:lnTo>
                  <a:pt x="2766349" y="868101"/>
                </a:lnTo>
                <a:lnTo>
                  <a:pt x="2928395" y="763929"/>
                </a:lnTo>
                <a:lnTo>
                  <a:pt x="2928395" y="555585"/>
                </a:lnTo>
                <a:lnTo>
                  <a:pt x="2870522" y="474562"/>
                </a:lnTo>
                <a:lnTo>
                  <a:pt x="2708476" y="277792"/>
                </a:lnTo>
                <a:lnTo>
                  <a:pt x="2442258" y="185195"/>
                </a:lnTo>
                <a:lnTo>
                  <a:pt x="2037144" y="162045"/>
                </a:lnTo>
                <a:lnTo>
                  <a:pt x="1886673" y="266218"/>
                </a:lnTo>
                <a:lnTo>
                  <a:pt x="1782501" y="405114"/>
                </a:lnTo>
                <a:lnTo>
                  <a:pt x="1689904" y="370390"/>
                </a:lnTo>
                <a:lnTo>
                  <a:pt x="1620456" y="358815"/>
                </a:lnTo>
                <a:lnTo>
                  <a:pt x="1539433" y="277792"/>
                </a:lnTo>
                <a:lnTo>
                  <a:pt x="1458410" y="208344"/>
                </a:lnTo>
                <a:cubicBezTo>
                  <a:pt x="1423686" y="181336"/>
                  <a:pt x="1392309" y="149362"/>
                  <a:pt x="1354238" y="127321"/>
                </a:cubicBezTo>
                <a:cubicBezTo>
                  <a:pt x="1318276" y="106501"/>
                  <a:pt x="1276849" y="97005"/>
                  <a:pt x="1238491" y="81023"/>
                </a:cubicBezTo>
                <a:cubicBezTo>
                  <a:pt x="1230527" y="77705"/>
                  <a:pt x="1223058" y="73306"/>
                  <a:pt x="1215342" y="69448"/>
                </a:cubicBezTo>
                <a:lnTo>
                  <a:pt x="1006998" y="23149"/>
                </a:lnTo>
                <a:lnTo>
                  <a:pt x="787079" y="0"/>
                </a:lnTo>
                <a:lnTo>
                  <a:pt x="682906" y="69448"/>
                </a:lnTo>
                <a:lnTo>
                  <a:pt x="613458" y="162045"/>
                </a:lnTo>
                <a:lnTo>
                  <a:pt x="462987" y="138896"/>
                </a:lnTo>
                <a:lnTo>
                  <a:pt x="277792" y="57873"/>
                </a:lnTo>
                <a:lnTo>
                  <a:pt x="81023" y="69448"/>
                </a:lnTo>
                <a:lnTo>
                  <a:pt x="0" y="254643"/>
                </a:lnTo>
                <a:lnTo>
                  <a:pt x="92598" y="451412"/>
                </a:lnTo>
                <a:close/>
              </a:path>
            </a:pathLst>
          </a:custGeom>
          <a:solidFill>
            <a:schemeClr val="accent1">
              <a:alpha val="9000"/>
            </a:schemeClr>
          </a:solidFill>
          <a:ln w="38100" cmpd="sng">
            <a:solidFill>
              <a:schemeClr val="tx2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3287" name="TextBox 59"/>
          <p:cNvSpPr txBox="1">
            <a:spLocks noChangeArrowheads="1"/>
          </p:cNvSpPr>
          <p:nvPr/>
        </p:nvSpPr>
        <p:spPr bwMode="auto">
          <a:xfrm>
            <a:off x="3141664" y="2213828"/>
            <a:ext cx="1912937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1. Downscale multiple model projections</a:t>
            </a:r>
          </a:p>
        </p:txBody>
      </p:sp>
      <p:sp>
        <p:nvSpPr>
          <p:cNvPr id="53288" name="TextBox 60"/>
          <p:cNvSpPr txBox="1">
            <a:spLocks noChangeArrowheads="1"/>
          </p:cNvSpPr>
          <p:nvPr/>
        </p:nvSpPr>
        <p:spPr bwMode="auto">
          <a:xfrm>
            <a:off x="3125788" y="3360003"/>
            <a:ext cx="27035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2. Hope the GCMs are correct.</a:t>
            </a:r>
          </a:p>
          <a:p>
            <a:endParaRPr lang="en-US" sz="1600" dirty="0">
              <a:latin typeface="Calibri" pitchFamily="34" charset="0"/>
            </a:endParaRPr>
          </a:p>
          <a:p>
            <a:r>
              <a:rPr lang="en-US" sz="1600" dirty="0">
                <a:latin typeface="Calibri" pitchFamily="34" charset="0"/>
              </a:rPr>
              <a:t>3. Generate a few water supply series. </a:t>
            </a:r>
          </a:p>
        </p:txBody>
      </p:sp>
      <p:sp>
        <p:nvSpPr>
          <p:cNvPr id="53289" name="TextBox 61"/>
          <p:cNvSpPr txBox="1">
            <a:spLocks noChangeArrowheads="1"/>
          </p:cNvSpPr>
          <p:nvPr/>
        </p:nvSpPr>
        <p:spPr bwMode="auto">
          <a:xfrm>
            <a:off x="3125789" y="4681597"/>
            <a:ext cx="1912937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4. Find whether system is vulnerable for these serie</a:t>
            </a:r>
            <a:r>
              <a:rPr lang="en-US" dirty="0">
                <a:latin typeface="Calibri" pitchFamily="34" charset="0"/>
              </a:rPr>
              <a:t>s</a:t>
            </a:r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>
          <a:xfrm>
            <a:off x="10162952" y="6514568"/>
            <a:ext cx="464288" cy="27432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8438FDC-A406-4586-AD72-71F1D9FE034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018244" y="110066"/>
            <a:ext cx="84449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Unhelpful GCM-based Planning vs. Bottom-Up Scenario Planning with Stakeholders</a:t>
            </a:r>
          </a:p>
        </p:txBody>
      </p:sp>
      <p:sp>
        <p:nvSpPr>
          <p:cNvPr id="61" name="Freeform 60"/>
          <p:cNvSpPr/>
          <p:nvPr/>
        </p:nvSpPr>
        <p:spPr>
          <a:xfrm>
            <a:off x="7010400" y="685800"/>
            <a:ext cx="2895600" cy="533400"/>
          </a:xfrm>
          <a:custGeom>
            <a:avLst/>
            <a:gdLst>
              <a:gd name="connsiteX0" fmla="*/ 92598 w 2928395"/>
              <a:gd name="connsiteY0" fmla="*/ 451412 h 1157468"/>
              <a:gd name="connsiteX1" fmla="*/ 509286 w 2928395"/>
              <a:gd name="connsiteY1" fmla="*/ 891250 h 1157468"/>
              <a:gd name="connsiteX2" fmla="*/ 601884 w 2928395"/>
              <a:gd name="connsiteY2" fmla="*/ 949124 h 1157468"/>
              <a:gd name="connsiteX3" fmla="*/ 775504 w 2928395"/>
              <a:gd name="connsiteY3" fmla="*/ 1064871 h 1157468"/>
              <a:gd name="connsiteX4" fmla="*/ 1099595 w 2928395"/>
              <a:gd name="connsiteY4" fmla="*/ 1157468 h 1157468"/>
              <a:gd name="connsiteX5" fmla="*/ 1412111 w 2928395"/>
              <a:gd name="connsiteY5" fmla="*/ 1157468 h 1157468"/>
              <a:gd name="connsiteX6" fmla="*/ 1724628 w 2928395"/>
              <a:gd name="connsiteY6" fmla="*/ 1053296 h 1157468"/>
              <a:gd name="connsiteX7" fmla="*/ 1863524 w 2928395"/>
              <a:gd name="connsiteY7" fmla="*/ 891250 h 1157468"/>
              <a:gd name="connsiteX8" fmla="*/ 2129742 w 2928395"/>
              <a:gd name="connsiteY8" fmla="*/ 763929 h 1157468"/>
              <a:gd name="connsiteX9" fmla="*/ 2500132 w 2928395"/>
              <a:gd name="connsiteY9" fmla="*/ 844952 h 1157468"/>
              <a:gd name="connsiteX10" fmla="*/ 2766349 w 2928395"/>
              <a:gd name="connsiteY10" fmla="*/ 868101 h 1157468"/>
              <a:gd name="connsiteX11" fmla="*/ 2928395 w 2928395"/>
              <a:gd name="connsiteY11" fmla="*/ 763929 h 1157468"/>
              <a:gd name="connsiteX12" fmla="*/ 2928395 w 2928395"/>
              <a:gd name="connsiteY12" fmla="*/ 555585 h 1157468"/>
              <a:gd name="connsiteX13" fmla="*/ 2870522 w 2928395"/>
              <a:gd name="connsiteY13" fmla="*/ 474562 h 1157468"/>
              <a:gd name="connsiteX14" fmla="*/ 2708476 w 2928395"/>
              <a:gd name="connsiteY14" fmla="*/ 277792 h 1157468"/>
              <a:gd name="connsiteX15" fmla="*/ 2442258 w 2928395"/>
              <a:gd name="connsiteY15" fmla="*/ 185195 h 1157468"/>
              <a:gd name="connsiteX16" fmla="*/ 2037144 w 2928395"/>
              <a:gd name="connsiteY16" fmla="*/ 162045 h 1157468"/>
              <a:gd name="connsiteX17" fmla="*/ 1886673 w 2928395"/>
              <a:gd name="connsiteY17" fmla="*/ 266218 h 1157468"/>
              <a:gd name="connsiteX18" fmla="*/ 1782501 w 2928395"/>
              <a:gd name="connsiteY18" fmla="*/ 405114 h 1157468"/>
              <a:gd name="connsiteX19" fmla="*/ 1689904 w 2928395"/>
              <a:gd name="connsiteY19" fmla="*/ 370390 h 1157468"/>
              <a:gd name="connsiteX20" fmla="*/ 1620456 w 2928395"/>
              <a:gd name="connsiteY20" fmla="*/ 358815 h 1157468"/>
              <a:gd name="connsiteX21" fmla="*/ 1539433 w 2928395"/>
              <a:gd name="connsiteY21" fmla="*/ 277792 h 1157468"/>
              <a:gd name="connsiteX22" fmla="*/ 1458410 w 2928395"/>
              <a:gd name="connsiteY22" fmla="*/ 208344 h 1157468"/>
              <a:gd name="connsiteX23" fmla="*/ 1354238 w 2928395"/>
              <a:gd name="connsiteY23" fmla="*/ 127321 h 1157468"/>
              <a:gd name="connsiteX24" fmla="*/ 1238491 w 2928395"/>
              <a:gd name="connsiteY24" fmla="*/ 81023 h 1157468"/>
              <a:gd name="connsiteX25" fmla="*/ 1215342 w 2928395"/>
              <a:gd name="connsiteY25" fmla="*/ 69448 h 1157468"/>
              <a:gd name="connsiteX26" fmla="*/ 1006998 w 2928395"/>
              <a:gd name="connsiteY26" fmla="*/ 23149 h 1157468"/>
              <a:gd name="connsiteX27" fmla="*/ 787079 w 2928395"/>
              <a:gd name="connsiteY27" fmla="*/ 0 h 1157468"/>
              <a:gd name="connsiteX28" fmla="*/ 682906 w 2928395"/>
              <a:gd name="connsiteY28" fmla="*/ 69448 h 1157468"/>
              <a:gd name="connsiteX29" fmla="*/ 613458 w 2928395"/>
              <a:gd name="connsiteY29" fmla="*/ 162045 h 1157468"/>
              <a:gd name="connsiteX30" fmla="*/ 462987 w 2928395"/>
              <a:gd name="connsiteY30" fmla="*/ 138896 h 1157468"/>
              <a:gd name="connsiteX31" fmla="*/ 277792 w 2928395"/>
              <a:gd name="connsiteY31" fmla="*/ 57873 h 1157468"/>
              <a:gd name="connsiteX32" fmla="*/ 81023 w 2928395"/>
              <a:gd name="connsiteY32" fmla="*/ 69448 h 1157468"/>
              <a:gd name="connsiteX33" fmla="*/ 0 w 2928395"/>
              <a:gd name="connsiteY33" fmla="*/ 254643 h 1157468"/>
              <a:gd name="connsiteX34" fmla="*/ 92598 w 2928395"/>
              <a:gd name="connsiteY34" fmla="*/ 451412 h 1157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28395" h="1157468">
                <a:moveTo>
                  <a:pt x="92598" y="451412"/>
                </a:moveTo>
                <a:lnTo>
                  <a:pt x="509286" y="891250"/>
                </a:lnTo>
                <a:lnTo>
                  <a:pt x="601884" y="949124"/>
                </a:lnTo>
                <a:lnTo>
                  <a:pt x="775504" y="1064871"/>
                </a:lnTo>
                <a:lnTo>
                  <a:pt x="1099595" y="1157468"/>
                </a:lnTo>
                <a:lnTo>
                  <a:pt x="1412111" y="1157468"/>
                </a:lnTo>
                <a:lnTo>
                  <a:pt x="1724628" y="1053296"/>
                </a:lnTo>
                <a:lnTo>
                  <a:pt x="1863524" y="891250"/>
                </a:lnTo>
                <a:lnTo>
                  <a:pt x="2129742" y="763929"/>
                </a:lnTo>
                <a:lnTo>
                  <a:pt x="2500132" y="844952"/>
                </a:lnTo>
                <a:lnTo>
                  <a:pt x="2766349" y="868101"/>
                </a:lnTo>
                <a:lnTo>
                  <a:pt x="2928395" y="763929"/>
                </a:lnTo>
                <a:lnTo>
                  <a:pt x="2928395" y="555585"/>
                </a:lnTo>
                <a:lnTo>
                  <a:pt x="2870522" y="474562"/>
                </a:lnTo>
                <a:lnTo>
                  <a:pt x="2708476" y="277792"/>
                </a:lnTo>
                <a:lnTo>
                  <a:pt x="2442258" y="185195"/>
                </a:lnTo>
                <a:lnTo>
                  <a:pt x="2037144" y="162045"/>
                </a:lnTo>
                <a:lnTo>
                  <a:pt x="1886673" y="266218"/>
                </a:lnTo>
                <a:lnTo>
                  <a:pt x="1782501" y="405114"/>
                </a:lnTo>
                <a:lnTo>
                  <a:pt x="1689904" y="370390"/>
                </a:lnTo>
                <a:lnTo>
                  <a:pt x="1620456" y="358815"/>
                </a:lnTo>
                <a:lnTo>
                  <a:pt x="1539433" y="277792"/>
                </a:lnTo>
                <a:lnTo>
                  <a:pt x="1458410" y="208344"/>
                </a:lnTo>
                <a:cubicBezTo>
                  <a:pt x="1423686" y="181336"/>
                  <a:pt x="1392309" y="149362"/>
                  <a:pt x="1354238" y="127321"/>
                </a:cubicBezTo>
                <a:cubicBezTo>
                  <a:pt x="1318276" y="106501"/>
                  <a:pt x="1276849" y="97005"/>
                  <a:pt x="1238491" y="81023"/>
                </a:cubicBezTo>
                <a:cubicBezTo>
                  <a:pt x="1230527" y="77705"/>
                  <a:pt x="1223058" y="73306"/>
                  <a:pt x="1215342" y="69448"/>
                </a:cubicBezTo>
                <a:lnTo>
                  <a:pt x="1006998" y="23149"/>
                </a:lnTo>
                <a:lnTo>
                  <a:pt x="787079" y="0"/>
                </a:lnTo>
                <a:lnTo>
                  <a:pt x="682906" y="69448"/>
                </a:lnTo>
                <a:lnTo>
                  <a:pt x="613458" y="162045"/>
                </a:lnTo>
                <a:lnTo>
                  <a:pt x="462987" y="138896"/>
                </a:lnTo>
                <a:lnTo>
                  <a:pt x="277792" y="57873"/>
                </a:lnTo>
                <a:lnTo>
                  <a:pt x="81023" y="69448"/>
                </a:lnTo>
                <a:lnTo>
                  <a:pt x="0" y="254643"/>
                </a:lnTo>
                <a:lnTo>
                  <a:pt x="92598" y="451412"/>
                </a:lnTo>
                <a:close/>
              </a:path>
            </a:pathLst>
          </a:custGeom>
          <a:solidFill>
            <a:srgbClr val="4F81BD">
              <a:alpha val="9020"/>
            </a:srgb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TextBox 33"/>
          <p:cNvSpPr txBox="1">
            <a:spLocks noChangeArrowheads="1"/>
          </p:cNvSpPr>
          <p:nvPr/>
        </p:nvSpPr>
        <p:spPr bwMode="auto">
          <a:xfrm>
            <a:off x="7443788" y="881062"/>
            <a:ext cx="32242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</a:rPr>
              <a:t>Planning Scenarios </a:t>
            </a:r>
          </a:p>
        </p:txBody>
      </p:sp>
      <p:sp>
        <p:nvSpPr>
          <p:cNvPr id="49" name="Bent Arrow 48"/>
          <p:cNvSpPr/>
          <p:nvPr/>
        </p:nvSpPr>
        <p:spPr>
          <a:xfrm rot="10800000">
            <a:off x="4953000" y="2217003"/>
            <a:ext cx="914400" cy="914400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>
            <a:off x="5867400" y="4579203"/>
            <a:ext cx="914400" cy="914400"/>
          </a:xfrm>
          <a:prstGeom prst="ben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342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4">
            <a:extLst>
              <a:ext uri="{FF2B5EF4-FFF2-40B4-BE49-F238E27FC236}">
                <a16:creationId xmlns:a16="http://schemas.microsoft.com/office/drawing/2014/main" id="{17336C9A-B076-4656-8BBA-963E90A9405C}"/>
              </a:ext>
            </a:extLst>
          </p:cNvPr>
          <p:cNvSpPr txBox="1"/>
          <p:nvPr/>
        </p:nvSpPr>
        <p:spPr>
          <a:xfrm>
            <a:off x="10225932" y="5771251"/>
            <a:ext cx="215268" cy="225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s-AR" sz="506">
              <a:solidFill>
                <a:srgbClr val="C5192D"/>
              </a:solidFill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AA8FC206-02A5-43F9-849D-DC76261D0734}"/>
              </a:ext>
            </a:extLst>
          </p:cNvPr>
          <p:cNvSpPr txBox="1"/>
          <p:nvPr/>
        </p:nvSpPr>
        <p:spPr>
          <a:xfrm>
            <a:off x="10225932" y="5771251"/>
            <a:ext cx="215268" cy="2255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endParaRPr lang="es-AR" sz="506">
              <a:solidFill>
                <a:srgbClr val="C5192D"/>
              </a:solidFill>
            </a:endParaRPr>
          </a:p>
        </p:txBody>
      </p:sp>
      <p:pic>
        <p:nvPicPr>
          <p:cNvPr id="8" name="Picture 9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96210B95-FEB4-44B5-9739-F23E710DD2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17" y="5632640"/>
            <a:ext cx="1636352" cy="344783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5037774" y="1422992"/>
            <a:ext cx="169002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F2C3EB0-76D5-4BF9-87D9-62F497AD9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2000"/>
            <a:ext cx="4058629" cy="6084078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DD25C34-E2EE-4C21-B1A6-7244402EE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58450"/>
            <a:ext cx="4813089" cy="857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</a:rPr>
              <a:t>Who is using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CRIDA?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A0BC0-B9C2-49A6-ABEB-347A063F6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774" y="-200701"/>
            <a:ext cx="6901306" cy="25300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AA4701-34A9-452E-BF3B-DAF1A0ED5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071" y="3979174"/>
            <a:ext cx="4457929" cy="2838596"/>
          </a:xfrm>
          <a:prstGeom prst="rect">
            <a:avLst/>
          </a:prstGeom>
        </p:spPr>
      </p:pic>
      <p:pic>
        <p:nvPicPr>
          <p:cNvPr id="20" name="Picture 2" descr="https://s3.amazonaws.com/sitesusa/wp-content/uploads/sites/422/2016/11/Udon-Thani-2.png">
            <a:extLst>
              <a:ext uri="{FF2B5EF4-FFF2-40B4-BE49-F238E27FC236}">
                <a16:creationId xmlns:a16="http://schemas.microsoft.com/office/drawing/2014/main" id="{B8423EEE-3173-406B-B5B3-6AFB89D2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200" y="2047874"/>
            <a:ext cx="3619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https://s3.amazonaws.com/sitesusa/wp-content/uploads/sites/422/2016/11/Udon-Thani-3.jpg">
            <a:extLst>
              <a:ext uri="{FF2B5EF4-FFF2-40B4-BE49-F238E27FC236}">
                <a16:creationId xmlns:a16="http://schemas.microsoft.com/office/drawing/2014/main" id="{90946855-A979-4BD9-827F-88CA7D786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/>
          <a:stretch/>
        </p:blipFill>
        <p:spPr bwMode="auto">
          <a:xfrm>
            <a:off x="3882611" y="3962400"/>
            <a:ext cx="3505200" cy="2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15EA6B-CD16-4622-9E7F-5BDEE4292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5489" y="2216041"/>
            <a:ext cx="4102311" cy="2127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43D038-AAB4-49B3-A18F-EC5E0CC9AF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764526"/>
            <a:ext cx="5939988" cy="11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10896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World Bank “Decision Tree Framework” and CRIDA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5996" y="1066799"/>
            <a:ext cx="10200008" cy="579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999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DF4CBD-F46F-48D4-BC45-70E191106E5F}"/>
              </a:ext>
            </a:extLst>
          </p:cNvPr>
          <p:cNvSpPr txBox="1"/>
          <p:nvPr/>
        </p:nvSpPr>
        <p:spPr>
          <a:xfrm>
            <a:off x="84306" y="122766"/>
            <a:ext cx="106274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Capacity building as a tool for upscaling CRIDA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A2C90B-364F-488D-892A-C5FE32107312}"/>
              </a:ext>
            </a:extLst>
          </p:cNvPr>
          <p:cNvSpPr/>
          <p:nvPr/>
        </p:nvSpPr>
        <p:spPr>
          <a:xfrm>
            <a:off x="225624" y="1145565"/>
            <a:ext cx="45719" cy="1263308"/>
          </a:xfrm>
          <a:prstGeom prst="rect">
            <a:avLst/>
          </a:prstGeom>
          <a:solidFill>
            <a:srgbClr val="0177D4"/>
          </a:solidFill>
          <a:ln>
            <a:solidFill>
              <a:srgbClr val="0177D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97"/>
          <a:stretch/>
        </p:blipFill>
        <p:spPr>
          <a:xfrm>
            <a:off x="5933468" y="942703"/>
            <a:ext cx="6258532" cy="27850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7236" y="1050160"/>
            <a:ext cx="54091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tabLst>
                <a:tab pos="2083435" algn="l"/>
              </a:tabLs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A </a:t>
            </a:r>
            <a:r>
              <a:rPr lang="en-US" b="1" dirty="0">
                <a:solidFill>
                  <a:srgbClr val="0177D4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CRIDA online course 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was developed in 2020, reaching already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2840 learners from 114 countries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.</a:t>
            </a:r>
          </a:p>
          <a:p>
            <a:pPr lvl="0" algn="just">
              <a:tabLst>
                <a:tab pos="2083435" algn="l"/>
              </a:tabLs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 </a:t>
            </a:r>
          </a:p>
          <a:p>
            <a:pPr lvl="0" algn="just">
              <a:tabLst>
                <a:tab pos="2083435" algn="l"/>
              </a:tabLst>
            </a:pP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A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Spanish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 and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English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 version of the CRIDA course was launched in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March 2022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 and a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French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 and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Arabic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 (and repeat of English) in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November 2022</a:t>
            </a:r>
            <a:r>
              <a:rPr lang="en-US" dirty="0">
                <a:latin typeface="Calibri" panose="020F0502020204030204" pitchFamily="34" charset="0"/>
                <a:ea typeface="DengXian" panose="02010600030101010101" pitchFamily="2" charset="-122"/>
              </a:rPr>
              <a:t>. </a:t>
            </a:r>
          </a:p>
          <a:p>
            <a:pPr lvl="0" algn="just">
              <a:tabLst>
                <a:tab pos="2083435" algn="l"/>
              </a:tabLst>
            </a:pPr>
            <a:endParaRPr lang="en-US" dirty="0">
              <a:latin typeface="Calibri" panose="020F0502020204030204" pitchFamily="34" charset="0"/>
              <a:ea typeface="DengXian" panose="02010600030101010101" pitchFamily="2" charset="-122"/>
            </a:endParaRPr>
          </a:p>
          <a:p>
            <a:pPr lvl="0" algn="just">
              <a:tabLst>
                <a:tab pos="2083435" algn="l"/>
              </a:tabLst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ea typeface="DengXian" panose="02010600030101010101" pitchFamily="2" charset="-122"/>
              </a:rPr>
              <a:t>https://openlearning.unesco.org/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402" y="4241800"/>
            <a:ext cx="3356065" cy="2002545"/>
          </a:xfrm>
          <a:prstGeom prst="rect">
            <a:avLst/>
          </a:prstGeom>
        </p:spPr>
      </p:pic>
      <p:pic>
        <p:nvPicPr>
          <p:cNvPr id="1026" name="Picture 2" descr="https://openlearning.unesco.org/asset-v1:UNESCO+CRIDA0001+2022_01+type@asset+block@01CRIDA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6" y="3959561"/>
            <a:ext cx="4172645" cy="22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6933" y="4241800"/>
            <a:ext cx="3285067" cy="19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132" y="0"/>
            <a:ext cx="50434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IWR special issue on design criteria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32" y="2057400"/>
            <a:ext cx="6972428" cy="45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6497AFB-68F9-44AA-A670-5BD839D6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5486400" cy="1143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D3D1D-0895-F0CF-6363-EFAD557C677C}"/>
              </a:ext>
            </a:extLst>
          </p:cNvPr>
          <p:cNvSpPr txBox="1"/>
          <p:nvPr/>
        </p:nvSpPr>
        <p:spPr>
          <a:xfrm>
            <a:off x="1143000" y="1524000"/>
            <a:ext cx="6145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https://iwaponline.com/wp/issue/23/S1</a:t>
            </a:r>
          </a:p>
        </p:txBody>
      </p:sp>
    </p:spTree>
    <p:extLst>
      <p:ext uri="{BB962C8B-B14F-4D97-AF65-F5344CB8AC3E}">
        <p14:creationId xmlns:p14="http://schemas.microsoft.com/office/powerpoint/2010/main" val="2133921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57401" y="0"/>
            <a:ext cx="7924799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But they often disagree with each other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828800" y="1143000"/>
            <a:ext cx="8603564" cy="465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lipse 5"/>
          <p:cNvSpPr/>
          <p:nvPr/>
        </p:nvSpPr>
        <p:spPr>
          <a:xfrm>
            <a:off x="3048000" y="2514600"/>
            <a:ext cx="648072" cy="936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7200528" y="2514600"/>
            <a:ext cx="648072" cy="9361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701191" y="6135147"/>
            <a:ext cx="466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Meteo</a:t>
            </a:r>
            <a:r>
              <a:rPr lang="en-US" dirty="0"/>
              <a:t>-France and Australian models (IPCC)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768" y="5931025"/>
            <a:ext cx="400050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852751"/>
      </p:ext>
    </p:extLst>
  </p:cSld>
  <p:clrMapOvr>
    <a:masterClrMapping/>
  </p:clrMapOvr>
  <p:transition advClick="0" advTm="15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753358"/>
            <a:ext cx="4572000" cy="4352042"/>
          </a:xfrm>
        </p:spPr>
        <p:txBody>
          <a:bodyPr>
            <a:normAutofit/>
          </a:bodyPr>
          <a:lstStyle/>
          <a:p>
            <a:r>
              <a:rPr lang="en-US" sz="4000" b="1" dirty="0"/>
              <a:t>… and we don’t have just two models…</a:t>
            </a:r>
            <a:br>
              <a:rPr lang="en-US" sz="4000" b="1" dirty="0"/>
            </a:br>
            <a:r>
              <a:rPr lang="en-US" sz="4000" b="1" dirty="0"/>
              <a:t>We have lots of models…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3828" y="-59943"/>
            <a:ext cx="4766572" cy="6937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5812831"/>
      </p:ext>
    </p:extLst>
  </p:cSld>
  <p:clrMapOvr>
    <a:masterClrMapping/>
  </p:clrMapOvr>
  <p:transition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838200"/>
            <a:ext cx="3581400" cy="4572000"/>
          </a:xfrm>
        </p:spPr>
        <p:txBody>
          <a:bodyPr>
            <a:noAutofit/>
          </a:bodyPr>
          <a:lstStyle/>
          <a:p>
            <a:r>
              <a:rPr lang="en-US" sz="3200" b="1" dirty="0"/>
              <a:t>… and future climates depend on future climate policies and socio-economic trends…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4634" y="-76200"/>
            <a:ext cx="2285606" cy="403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820" y="-4192"/>
            <a:ext cx="2285606" cy="403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608" y="-4192"/>
            <a:ext cx="2285606" cy="403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794" y="67816"/>
            <a:ext cx="2285606" cy="403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4634" y="2876128"/>
            <a:ext cx="2285606" cy="403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8820" y="2948136"/>
            <a:ext cx="2285606" cy="403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41608" y="2948136"/>
            <a:ext cx="2285606" cy="403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15794" y="3020144"/>
            <a:ext cx="2285606" cy="403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7859360"/>
      </p:ext>
    </p:extLst>
  </p:cSld>
  <p:clrMapOvr>
    <a:masterClrMapping/>
  </p:clrMapOvr>
  <p:transition advClick="0" advTm="15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BE02A-B949-42E6-9685-857C9707F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052" y="-76200"/>
            <a:ext cx="8765355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The Frustration with Downscaling Global Climate Models and the Origin of CRIDA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C02EE-708A-4746-9C56-69148B8074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1274106"/>
            <a:ext cx="3577062" cy="31454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E52270-680A-4BA7-A562-65138F2C6A7D}"/>
              </a:ext>
            </a:extLst>
          </p:cNvPr>
          <p:cNvSpPr txBox="1"/>
          <p:nvPr/>
        </p:nvSpPr>
        <p:spPr>
          <a:xfrm>
            <a:off x="2362200" y="4419600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World Bank 2011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5324E-A930-4661-BB4D-A7D54426AAC4}"/>
              </a:ext>
            </a:extLst>
          </p:cNvPr>
          <p:cNvSpPr txBox="1"/>
          <p:nvPr/>
        </p:nvSpPr>
        <p:spPr>
          <a:xfrm>
            <a:off x="533400" y="4800600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“We hire a contractor to help assess climate change impacts. On completion an inch thick report is produced to state that the future is uncertain” </a:t>
            </a:r>
            <a:r>
              <a:rPr lang="en-US" sz="2400" b="1" dirty="0"/>
              <a:t>Luis Garcia, World Bank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4B546-7C47-43CD-A9CE-A795BAE10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413990"/>
            <a:ext cx="5867400" cy="54507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E603DE-9B2E-4F37-B04D-5AEEDE14E0D2}"/>
              </a:ext>
            </a:extLst>
          </p:cNvPr>
          <p:cNvSpPr txBox="1"/>
          <p:nvPr/>
        </p:nvSpPr>
        <p:spPr>
          <a:xfrm>
            <a:off x="7162800" y="630917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Wilby</a:t>
            </a:r>
            <a:r>
              <a:rPr lang="en-US" dirty="0"/>
              <a:t> and </a:t>
            </a:r>
            <a:r>
              <a:rPr lang="en-US" dirty="0" err="1"/>
              <a:t>Dessai</a:t>
            </a:r>
            <a:r>
              <a:rPr lang="en-US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167809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496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Prediction Variation among 9 GCMs for Philadelphia, USA by Storm Size and Season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00200" y="1468976"/>
            <a:ext cx="10025760" cy="538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78227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Mark </a:t>
            </a:r>
            <a:r>
              <a:rPr lang="en-US" dirty="0" err="1"/>
              <a:t>Maimone</a:t>
            </a:r>
            <a:r>
              <a:rPr lang="en-US" dirty="0"/>
              <a:t>, CDM-Smith, 2020</a:t>
            </a:r>
          </a:p>
        </p:txBody>
      </p:sp>
      <p:sp>
        <p:nvSpPr>
          <p:cNvPr id="7" name="Rectangle 6"/>
          <p:cNvSpPr/>
          <p:nvPr/>
        </p:nvSpPr>
        <p:spPr>
          <a:xfrm>
            <a:off x="7179587" y="3352800"/>
            <a:ext cx="2193013" cy="1271049"/>
          </a:xfrm>
          <a:prstGeom prst="rect">
            <a:avLst/>
          </a:prstGeom>
          <a:solidFill>
            <a:srgbClr val="FFFF00">
              <a:alpha val="2500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51563" y="1752600"/>
            <a:ext cx="1211437" cy="423683"/>
          </a:xfrm>
          <a:prstGeom prst="rect">
            <a:avLst/>
          </a:prstGeom>
          <a:solidFill>
            <a:srgbClr val="FFFF00">
              <a:alpha val="2500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7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5282" y="3124200"/>
            <a:ext cx="3472561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1" y="3062953"/>
            <a:ext cx="1133475" cy="353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928804" y="3151525"/>
            <a:ext cx="5653596" cy="34778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• Access to capital</a:t>
            </a:r>
          </a:p>
          <a:p>
            <a:r>
              <a:rPr lang="en-US" sz="2000" dirty="0"/>
              <a:t>• Subsidies of green or gray technologies</a:t>
            </a:r>
          </a:p>
          <a:p>
            <a:r>
              <a:rPr lang="en-US" sz="2000" dirty="0"/>
              <a:t>* Interest group mobilization</a:t>
            </a:r>
          </a:p>
          <a:p>
            <a:r>
              <a:rPr lang="en-US" sz="2000" dirty="0"/>
              <a:t>• Carbon lock-in </a:t>
            </a:r>
          </a:p>
          <a:p>
            <a:r>
              <a:rPr lang="en-US" sz="2000" dirty="0"/>
              <a:t>• Environmental justice/ moral acceptability</a:t>
            </a:r>
          </a:p>
          <a:p>
            <a:r>
              <a:rPr lang="en-US" sz="2000" dirty="0"/>
              <a:t>• Public opinion </a:t>
            </a:r>
          </a:p>
          <a:p>
            <a:r>
              <a:rPr lang="en-US" sz="2000" dirty="0"/>
              <a:t>• Confidence in political institutions </a:t>
            </a:r>
          </a:p>
          <a:p>
            <a:r>
              <a:rPr lang="en-US" sz="2000" dirty="0"/>
              <a:t>• Trade and investment policies </a:t>
            </a:r>
          </a:p>
          <a:p>
            <a:r>
              <a:rPr lang="en-US" sz="2000" dirty="0"/>
              <a:t>• State intervention in markets</a:t>
            </a:r>
          </a:p>
          <a:p>
            <a:r>
              <a:rPr lang="en-US" sz="2000" dirty="0"/>
              <a:t>• Cost of deploying capital.</a:t>
            </a:r>
            <a:br>
              <a:rPr lang="en-US" sz="2000" dirty="0"/>
            </a:br>
            <a:r>
              <a:rPr lang="en-US" sz="2000" dirty="0"/>
              <a:t>• 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  <a:r>
              <a:rPr lang="en-US" sz="2000" dirty="0" err="1"/>
              <a:t>etc</a:t>
            </a:r>
            <a:r>
              <a:rPr lang="en-US" sz="2000" dirty="0"/>
              <a:t>…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700" y="676275"/>
            <a:ext cx="101346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76200"/>
            <a:ext cx="952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Some people think we just need more </a:t>
            </a:r>
            <a:r>
              <a:rPr lang="en-US" sz="2400" b="1" i="1" dirty="0"/>
              <a:t>complex</a:t>
            </a:r>
            <a:r>
              <a:rPr lang="en-US" sz="2400" b="1" dirty="0"/>
              <a:t> climate models…REALLY?</a:t>
            </a:r>
          </a:p>
        </p:txBody>
      </p:sp>
    </p:spTree>
    <p:extLst>
      <p:ext uri="{BB962C8B-B14F-4D97-AF65-F5344CB8AC3E}">
        <p14:creationId xmlns:p14="http://schemas.microsoft.com/office/powerpoint/2010/main" val="2195371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21224</TotalTime>
  <Words>1369</Words>
  <Application>Microsoft Office PowerPoint</Application>
  <PresentationFormat>Widescreen</PresentationFormat>
  <Paragraphs>188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Microsoft YaHei</vt:lpstr>
      <vt:lpstr>Arial</vt:lpstr>
      <vt:lpstr>Calibri</vt:lpstr>
      <vt:lpstr>NeutraText-Book</vt:lpstr>
      <vt:lpstr>Office Theme</vt:lpstr>
      <vt:lpstr>Climate Risk-Informed Decision Analysis (CRIDA):  Integrating Climate Resilience within Existing Water Resources Planning, Design and Operations</vt:lpstr>
      <vt:lpstr>Why CRIDA?</vt:lpstr>
      <vt:lpstr>Climate models, designed and run by climatologists, project future climate</vt:lpstr>
      <vt:lpstr>But they often disagree with each other</vt:lpstr>
      <vt:lpstr>… and we don’t have just two models… We have lots of models…</vt:lpstr>
      <vt:lpstr>… and future climates depend on future climate policies and socio-economic trends…</vt:lpstr>
      <vt:lpstr>The Frustration with Downscaling Global Climate Models and the Origin of CRIDA </vt:lpstr>
      <vt:lpstr>Prediction Variation among 9 GCMs for Philadelphia, USA by Storm Size and Season</vt:lpstr>
      <vt:lpstr>PowerPoint Presentation</vt:lpstr>
      <vt:lpstr>We have spent a lot of time trying to optimize water plans, rather than making them robust to changing conditions</vt:lpstr>
      <vt:lpstr>PowerPoint Presentation</vt:lpstr>
      <vt:lpstr>CRIDA Steps (orange) Parallel Typical Water Resources Planning Steps (blue)</vt:lpstr>
      <vt:lpstr>Sometimes system failure is not all about climate change</vt:lpstr>
      <vt:lpstr>Step 1: Structuring a Collaborative Process  for Vulnerability Assessment </vt:lpstr>
      <vt:lpstr>Shared Vision Planning/ Stakeholder Engagement</vt:lpstr>
      <vt:lpstr>Stakeholders know lots about your system, and know what system failure is all about</vt:lpstr>
      <vt:lpstr>Key Elements of a Water Resources Systems Model</vt:lpstr>
      <vt:lpstr>PowerPoint Presentation</vt:lpstr>
      <vt:lpstr>Many interest groups, which may have lots of suggestions for performance indicators</vt:lpstr>
      <vt:lpstr>Some examples of Great Lakes Performance Indicators </vt:lpstr>
      <vt:lpstr>Step 2: Implementing a Bottom-up Vulnerability Assessment </vt:lpstr>
      <vt:lpstr>PowerPoint Presentation</vt:lpstr>
      <vt:lpstr>PowerPoint Presentation</vt:lpstr>
      <vt:lpstr>Step 3: Formulating Alternative Plans</vt:lpstr>
      <vt:lpstr>PowerPoint Presentation</vt:lpstr>
      <vt:lpstr>PowerPoint Presentation</vt:lpstr>
      <vt:lpstr>PowerPoint Presentation</vt:lpstr>
      <vt:lpstr>Developing Adaptation Pathways: Tipping Points</vt:lpstr>
      <vt:lpstr>Identify Adaptation Pathways “Transfer Points”</vt:lpstr>
      <vt:lpstr>Simplifying the Adaptation Pathways Map</vt:lpstr>
      <vt:lpstr>Step 4: Comparing and Recommending Plans</vt:lpstr>
      <vt:lpstr>Incremental Cost Analysis</vt:lpstr>
      <vt:lpstr>PowerPoint Presentation</vt:lpstr>
      <vt:lpstr>Who is using CRIDA?</vt:lpstr>
      <vt:lpstr>World Bank “Decision Tree Framework” and CRIDA</vt:lpstr>
      <vt:lpstr>PowerPoint Presentation</vt:lpstr>
      <vt:lpstr>Thank you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CRIDA</dc:title>
  <dc:creator>Will</dc:creator>
  <cp:lastModifiedBy>Chester The Cat</cp:lastModifiedBy>
  <cp:revision>123</cp:revision>
  <dcterms:created xsi:type="dcterms:W3CDTF">2022-08-24T22:30:10Z</dcterms:created>
  <dcterms:modified xsi:type="dcterms:W3CDTF">2022-11-17T21:01:46Z</dcterms:modified>
</cp:coreProperties>
</file>